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72" r:id="rId3"/>
    <p:sldId id="336" r:id="rId4"/>
    <p:sldId id="338" r:id="rId5"/>
    <p:sldId id="337" r:id="rId6"/>
    <p:sldId id="339" r:id="rId7"/>
    <p:sldId id="340" r:id="rId8"/>
    <p:sldId id="373" r:id="rId9"/>
    <p:sldId id="368" r:id="rId10"/>
    <p:sldId id="369" r:id="rId11"/>
    <p:sldId id="349" r:id="rId12"/>
    <p:sldId id="374" r:id="rId13"/>
    <p:sldId id="357" r:id="rId14"/>
    <p:sldId id="360" r:id="rId15"/>
    <p:sldId id="375" r:id="rId16"/>
    <p:sldId id="342" r:id="rId17"/>
    <p:sldId id="361" r:id="rId18"/>
    <p:sldId id="362" r:id="rId19"/>
    <p:sldId id="363" r:id="rId20"/>
    <p:sldId id="376" r:id="rId21"/>
    <p:sldId id="367" r:id="rId22"/>
    <p:sldId id="3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F10F49-67D9-9B82-D64F-232B7785A42D}" name="Alastair Dawe" initials="AD" userId="8fe1286895c8dca8" providerId="Windows Live"/>
  <p188:author id="{127C117E-5971-F1D0-F7BD-1072613BFB36}" name="melanie klutts" initials="mk" userId="uY/gOuX1bL0u+LX0FycBBppwdbcxDeAJOlG92HwsW4c=" providerId="None"/>
  <p188:author id="{7F6277B5-8F5E-6355-E389-281E1E0415A7}" name="Anne Marie" initials="AM" userId="2b9e93c1993ff8c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Fayen" initials="AF" lastIdx="5" clrIdx="0">
    <p:extLst>
      <p:ext uri="{19B8F6BF-5375-455C-9EA6-DF929625EA0E}">
        <p15:presenceInfo xmlns:p15="http://schemas.microsoft.com/office/powerpoint/2012/main" userId="1cbe9e74138be8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4A47"/>
    <a:srgbClr val="A8483D"/>
    <a:srgbClr val="15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87395" autoAdjust="0"/>
  </p:normalViewPr>
  <p:slideViewPr>
    <p:cSldViewPr snapToGrid="0" snapToObjects="1">
      <p:cViewPr varScale="1">
        <p:scale>
          <a:sx n="100" d="100"/>
          <a:sy n="100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F64D3-7BE1-2B4A-BDAD-C83C00295D06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625CE-5593-8E4D-9A73-2B3E88357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bird of prey hunts Mexican free-tailed bats near Bracken Cave in Texas.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34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Mexican free-tailed bats live in the southern part of North America, Central America, and parts of South America.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Map Source: Bat Conservation International https://www.batcon.org/bat/tadarida-brasiliensis/ </a:t>
            </a:r>
          </a:p>
          <a:p>
            <a:endParaRPr lang="en-US" dirty="0"/>
          </a:p>
          <a:p>
            <a:r>
              <a:rPr lang="en-US" dirty="0"/>
              <a:t>Compass Rose by </a:t>
            </a:r>
            <a:r>
              <a:rPr lang="en-US" dirty="0" err="1"/>
              <a:t>imaginationlol</a:t>
            </a:r>
            <a:r>
              <a:rPr lang="en-US" dirty="0"/>
              <a:t> on </a:t>
            </a:r>
            <a:r>
              <a:rPr lang="en-US" dirty="0" err="1"/>
              <a:t>Flaticon</a:t>
            </a:r>
            <a:r>
              <a:rPr lang="en-US" dirty="0"/>
              <a:t> https://www.flaticon.com/free-icon/wind-rose_4031900?term=compass+rose&amp;page=1&amp;position=2&amp;origin=search&amp;related_id=4031900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625CE-5593-8E4D-9A73-2B3E8835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9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2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77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Bats of Bracken Cave </a:t>
            </a:r>
            <a:r>
              <a:rPr lang="en-US" dirty="0"/>
              <a:t>This video is also available on YouTube: https://youtu.be/H-q58Jd50Lk?si=1j1TePoUr2TrAiua The video is 4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3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49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50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Coachwhip snake captures a Mexican free-tailed bat near Bracken Cave in Texas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04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20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Snakes Hunt Bats </a:t>
            </a:r>
            <a:r>
              <a:rPr lang="en-US" dirty="0"/>
              <a:t>This video is also available on YouTube: https://youtu.be/60Zf7-hLS4E?si=RmHjTr73O0oyXQCS The video is 5 minutes and 22 seconds.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Bats' Greatest Strength: Their Numbers </a:t>
            </a:r>
            <a:r>
              <a:rPr lang="en-US" dirty="0"/>
              <a:t>This video is also available on YouTube: https://youtu.be/Va7otBnHq_s?si=lZjAKVvxg2ujWA60 The video is 3 minutes and 50 seconds.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9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23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19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 by b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farias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 from Noun Project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76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earworm, moth, back_2014-06-06-15.37.55 ZS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PMax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USGS Bee Inventory and Monitoring Lab on Flickr PDM 1.0 DEED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photo by Markus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Spiske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Peregrine falcon photo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by Frank Cone from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Pexels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0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Bat Conservation International 106653-19-2508x1260 https://www.batcon.org/bat/tadarida-brasiliensis/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07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3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5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Mexican free-tailed bats image: Fin &amp; Fur Films Productions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1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6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 err="1"/>
              <a:t>Tadarida</a:t>
            </a:r>
            <a:r>
              <a:rPr lang="en-US" dirty="0"/>
              <a:t> </a:t>
            </a:r>
            <a:r>
              <a:rPr lang="en-US" dirty="0" err="1"/>
              <a:t>brasiliensis</a:t>
            </a:r>
            <a:r>
              <a:rPr lang="en-US" dirty="0"/>
              <a:t> </a:t>
            </a:r>
            <a:r>
              <a:rPr lang="en-US" dirty="0" err="1"/>
              <a:t>brasiliensis</a:t>
            </a:r>
            <a:r>
              <a:rPr lang="en-US" dirty="0"/>
              <a:t> (Subspecies of Mexican Free-tailed Bat) </a:t>
            </a:r>
            <a:r>
              <a:rPr lang="fr-FR" dirty="0"/>
              <a:t>by Alcide Dessalines. Public Domain, https://commons.wikimedia.org/w/index.php?curid=20018017</a:t>
            </a:r>
            <a:endParaRPr lang="en-US" dirty="0"/>
          </a:p>
          <a:p>
            <a:endParaRPr lang="en-US" dirty="0"/>
          </a:p>
          <a:p>
            <a:r>
              <a:rPr lang="en-US" dirty="0"/>
              <a:t>Thumbless Bat by </a:t>
            </a:r>
            <a:r>
              <a:rPr lang="en-US" dirty="0" err="1"/>
              <a:t>G.H.Ford</a:t>
            </a:r>
            <a:r>
              <a:rPr lang="en-US" dirty="0"/>
              <a:t> - Proceedings of the Zoological Society of London (vol. 1856, plate Mammalia XLII), Public Domain, https://commons.wikimedia.org/w/index.php?curid=60271758</a:t>
            </a:r>
          </a:p>
          <a:p>
            <a:endParaRPr lang="en-US" dirty="0"/>
          </a:p>
          <a:p>
            <a:r>
              <a:rPr lang="en-US" dirty="0"/>
              <a:t>New Zealand long-tailed bat </a:t>
            </a:r>
            <a:r>
              <a:rPr lang="en-US" dirty="0" err="1"/>
              <a:t>Scotophilus</a:t>
            </a:r>
            <a:r>
              <a:rPr lang="en-US" dirty="0"/>
              <a:t> </a:t>
            </a:r>
            <a:r>
              <a:rPr lang="en-US" dirty="0" err="1"/>
              <a:t>tuberculatus</a:t>
            </a:r>
            <a:r>
              <a:rPr lang="en-US" dirty="0"/>
              <a:t> By GH Ford - Proceedings of the Zoological Society of London 1857 (web), Public Domain, https://commons.wikimedia.org/w/index.php?curid=15263264</a:t>
            </a:r>
          </a:p>
          <a:p>
            <a:endParaRPr lang="en-US" dirty="0"/>
          </a:p>
          <a:p>
            <a:r>
              <a:rPr lang="en-US" dirty="0" err="1"/>
              <a:t>Lophostoma</a:t>
            </a:r>
            <a:r>
              <a:rPr lang="en-US" dirty="0"/>
              <a:t> </a:t>
            </a:r>
            <a:r>
              <a:rPr lang="en-US" dirty="0" err="1"/>
              <a:t>silvicolum</a:t>
            </a:r>
            <a:r>
              <a:rPr lang="en-US" dirty="0"/>
              <a:t> (White-throated Round-eared Bat) b</a:t>
            </a:r>
            <a:r>
              <a:rPr lang="fr-FR" dirty="0"/>
              <a:t>y Alcide </a:t>
            </a:r>
            <a:r>
              <a:rPr lang="fr-FR" dirty="0" err="1"/>
              <a:t>Dessaline</a:t>
            </a:r>
            <a:r>
              <a:rPr lang="fr-FR" dirty="0"/>
              <a:t>. Public Domain, https://commons.wikimedia.org/w/index.php?curid=20017135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625CE-5593-8E4D-9A73-2B3E8835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35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738B-4AD2-AC49-8C56-AE87616CF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7B34C-060E-844C-A9BC-6B046927A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39ECA-FF9C-F54C-A590-31C5B7D7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E62C-EEC4-5244-A80A-A295C096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5961-8649-FD46-AB2D-97ED165D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2E73-8403-1943-A39D-27902EC0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302AA-D465-674B-8120-3297746B6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48C3-2FD7-D64A-9ADC-0B997394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D347-6B71-DF40-AFE4-8B16A2AE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159C-08D1-6D45-92D6-A8B780D3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105E6-D01B-D845-AF56-6E1C30BD7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D35A2-0C02-5C43-8B79-A8F063B29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21908-8311-804F-9A14-D2FE5D27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01C48-1341-9148-ACA3-373D7439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1A6C-5C03-4B4A-B032-E36644BE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9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B188-9AEA-CA49-9F06-5BECC721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22EF-ADA4-DE40-9D03-FD7466E5A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C2777-2497-B149-B13C-2A35542B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96D0-46D2-424C-8F78-03766BB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649E-42EF-DD4A-A279-C3D2429B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65C9-3088-FF4E-8C3F-B38F51F6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B3516-DE1E-1845-A507-F5EDCC848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02FC-40A3-A84C-9153-72B2C62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915F-8463-CD4F-BAC0-EB9937C1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32BD-219F-8749-8FED-1F9B96D7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71DC-B640-C54D-B0F7-95D82DE2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72264-47D7-D848-83AF-BDCFCC45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92EB1-CA50-B249-9EA6-E6E037739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07AE9-6416-C140-B234-AF662140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FCEAA-BAA2-194D-8DC4-FD97144E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1952F-9929-B84C-B38F-4ECD0A2C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20C8-A3B7-D341-B1B2-BE7546D4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36EB3-DDD3-E74E-BB0D-80046E120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0B46-6ABB-984B-9E0B-43943FEB3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A77C9-B69A-3A44-A313-02196B0FA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13A50-BDE1-FF42-84F4-18F8AE423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841DA-35A6-9C4D-99E4-F6642078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52625-F504-F644-9930-0690F510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287B8-CE80-0B41-840F-719F5340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18D5-6E5B-9B47-A67B-3FCAE808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6EE0-43F2-9949-881C-B4D71638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7E648-719D-8D4D-96AD-24AF99AF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4912D-1011-1748-AC24-150A238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3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D9B07-B04B-E14C-A91A-3C4E9F05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96A77-28F9-374A-A456-48AB7DF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CD6CA-9C60-A74D-88D4-063A54AC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54B4-8ACD-414B-B081-0A537E05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F13C-AB39-A84D-B5F4-D1AFBBE80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9A1FD-DE25-9C4D-90FC-56D99C0D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6E97-09E7-AA4E-91E6-C8C879A4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AD35D-6536-A942-BA3D-B1944801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4D57F-7C7A-2C40-8A35-5F444003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4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B8AD-E920-9247-BE97-EDA648D8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CD274-2DC8-BD42-A2F6-6BE8338F3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4EDEA-494C-9345-820E-BEF374734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3EE7A-D3CB-D541-BFE2-FA50BE44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3F983-5CCD-0449-8594-F94301F7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47437-B284-1E4F-BF3E-00888DCC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FF054-7046-FD43-80C8-778995E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41050-ACDF-FF4C-A74B-70396034C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34D3-CD60-BC4E-87D9-B968B3CD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A3BF-0ADE-7244-894E-0D844CAC647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A75F-EE02-0A41-B0E5-48018249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0FB06-44A1-3945-B018-64A68D0D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-q58Jd50Lk?feature=oembed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0Zf7-hLS4E?feature=oembed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a7otBnHq_s?feature=oembed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B573-8408-4BD5-B772-A2F4AB450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67" r="12867"/>
          <a:stretch/>
        </p:blipFill>
        <p:spPr>
          <a:xfrm>
            <a:off x="4552188" y="10"/>
            <a:ext cx="76398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7CE53-EEE5-B44A-A5D3-A4ED7F2E9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3650" y="4622701"/>
            <a:ext cx="5206997" cy="12081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Gotham" pitchFamily="50" charset="0"/>
              </a:rPr>
              <a:t>Mexican Free-Tailed Bats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Gotham" pitchFamily="50" charset="0"/>
              </a:rPr>
              <a:t>Grades 3 - 5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Gotha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Food Chains &amp; Webs </a:t>
            </a:r>
            <a:endParaRPr lang="en-US" sz="2800" dirty="0">
              <a:latin typeface="Gotham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3F99B-C754-4154-8ACE-771F71A8B7FE}"/>
              </a:ext>
            </a:extLst>
          </p:cNvPr>
          <p:cNvSpPr txBox="1"/>
          <p:nvPr/>
        </p:nvSpPr>
        <p:spPr>
          <a:xfrm>
            <a:off x="348916" y="560492"/>
            <a:ext cx="1383631" cy="276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36B7E8F-A0FC-45EC-9CBC-26FA9C2E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3394" y="-57493"/>
            <a:ext cx="7532370" cy="2749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8A2A6-CA88-D822-CFFC-122A13EA5190}"/>
              </a:ext>
            </a:extLst>
          </p:cNvPr>
          <p:cNvSpPr txBox="1"/>
          <p:nvPr/>
        </p:nvSpPr>
        <p:spPr>
          <a:xfrm>
            <a:off x="4919827" y="6580991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Image: Fin &amp; Fur Films Productions </a:t>
            </a:r>
          </a:p>
        </p:txBody>
      </p:sp>
    </p:spTree>
    <p:extLst>
      <p:ext uri="{BB962C8B-B14F-4D97-AF65-F5344CB8AC3E}">
        <p14:creationId xmlns:p14="http://schemas.microsoft.com/office/powerpoint/2010/main" val="825841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6D1932B6-5196-BC43-3B99-DA95D19A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63" y="0"/>
            <a:ext cx="8434137" cy="6866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3DE9FC-1383-AF51-0706-E636EA7511E4}"/>
              </a:ext>
            </a:extLst>
          </p:cNvPr>
          <p:cNvSpPr/>
          <p:nvPr/>
        </p:nvSpPr>
        <p:spPr>
          <a:xfrm>
            <a:off x="276726" y="5739063"/>
            <a:ext cx="336884" cy="312821"/>
          </a:xfrm>
          <a:prstGeom prst="rect">
            <a:avLst/>
          </a:prstGeom>
          <a:solidFill>
            <a:srgbClr val="F74A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EB4D8-6C56-5AA0-5449-0EF922395FE6}"/>
              </a:ext>
            </a:extLst>
          </p:cNvPr>
          <p:cNvSpPr txBox="1"/>
          <p:nvPr/>
        </p:nvSpPr>
        <p:spPr>
          <a:xfrm>
            <a:off x="120316" y="5109510"/>
            <a:ext cx="15712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Map 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F69CF-6F0E-FC85-51AC-FA26C1F4923F}"/>
              </a:ext>
            </a:extLst>
          </p:cNvPr>
          <p:cNvSpPr txBox="1"/>
          <p:nvPr/>
        </p:nvSpPr>
        <p:spPr>
          <a:xfrm>
            <a:off x="613610" y="5682552"/>
            <a:ext cx="290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Mexican free-tailed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bats live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A90F4-685B-C860-FBBE-99A2962C1668}"/>
              </a:ext>
            </a:extLst>
          </p:cNvPr>
          <p:cNvSpPr txBox="1"/>
          <p:nvPr/>
        </p:nvSpPr>
        <p:spPr>
          <a:xfrm>
            <a:off x="0" y="1509963"/>
            <a:ext cx="3757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Do Mexican free-tailed bats live in your area?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22F6-B1E8-6113-7339-DC2638B77D6C}"/>
              </a:ext>
            </a:extLst>
          </p:cNvPr>
          <p:cNvSpPr txBox="1"/>
          <p:nvPr/>
        </p:nvSpPr>
        <p:spPr>
          <a:xfrm>
            <a:off x="6096001" y="285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+mn-ea"/>
                <a:cs typeface="Avenir Book" panose="02000503020000020003" pitchFamily="2" charset="-78"/>
              </a:rPr>
              <a:t>Map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+mn-ea"/>
                <a:cs typeface="Avenir Book" panose="02000503020000020003" pitchFamily="2" charset="-78"/>
              </a:rPr>
              <a:t>: Bat Conservation International https://www.batcon.org/bat/tadarida-brasiliensis/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9AFD7-BFC6-B6D4-911E-F42ECF52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239" y="5644030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6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9DE009-0EEE-988B-03D3-A02E255604AF}"/>
              </a:ext>
            </a:extLst>
          </p:cNvPr>
          <p:cNvSpPr txBox="1"/>
          <p:nvPr/>
        </p:nvSpPr>
        <p:spPr>
          <a:xfrm>
            <a:off x="114300" y="724422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-78"/>
                <a:cs typeface="Avenir Book" panose="02000503020000020003" pitchFamily="2" charset="-78"/>
              </a:rPr>
              <a:t>Table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91019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Do you think bats are an important animal in our ecosystem?</a:t>
            </a:r>
            <a:endParaRPr lang="en-US" sz="3000" dirty="0">
              <a:latin typeface="Gotham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036BA-3CC1-3FFC-7490-E25ADF787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2844"/>
              </p:ext>
            </p:extLst>
          </p:nvPr>
        </p:nvGraphicFramePr>
        <p:xfrm>
          <a:off x="245678" y="1688594"/>
          <a:ext cx="1170064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0322">
                  <a:extLst>
                    <a:ext uri="{9D8B030D-6E8A-4147-A177-3AD203B41FA5}">
                      <a16:colId xmlns:a16="http://schemas.microsoft.com/office/drawing/2014/main" val="1323522616"/>
                    </a:ext>
                  </a:extLst>
                </a:gridCol>
                <a:gridCol w="5850322">
                  <a:extLst>
                    <a:ext uri="{9D8B030D-6E8A-4147-A177-3AD203B41FA5}">
                      <a16:colId xmlns:a16="http://schemas.microsoft.com/office/drawing/2014/main" val="763881981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otham" pitchFamily="50" charset="0"/>
                        </a:rPr>
                        <a:t>Why?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Gotham" pitchFamily="50" charset="0"/>
                        </a:rPr>
                        <a:t>Why not?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30194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5732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48706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222827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565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58810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969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06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18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Gotham" pitchFamily="50" charset="0"/>
              </a:rPr>
              <a:t>Explore 2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 panose="02000503020000020003" pitchFamily="2" charset="-78"/>
              </a:rPr>
              <a:t>Bats of Bracken Cave</a:t>
            </a:r>
          </a:p>
        </p:txBody>
      </p:sp>
    </p:spTree>
    <p:extLst>
      <p:ext uri="{BB962C8B-B14F-4D97-AF65-F5344CB8AC3E}">
        <p14:creationId xmlns:p14="http://schemas.microsoft.com/office/powerpoint/2010/main" val="109111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9E015EC7-5C40-5CFA-A5E0-3668B0C088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91019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Gotham" pitchFamily="50" charset="0"/>
              </a:rPr>
              <a:t>What did you notice about Mexican free-tailed bats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?</a:t>
            </a:r>
            <a:endParaRPr lang="en-US" sz="3000" dirty="0">
              <a:latin typeface="Gotham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036BA-3CC1-3FFC-7490-E25ADF787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782282"/>
              </p:ext>
            </p:extLst>
          </p:nvPr>
        </p:nvGraphicFramePr>
        <p:xfrm>
          <a:off x="245678" y="1688594"/>
          <a:ext cx="1170064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00644">
                  <a:extLst>
                    <a:ext uri="{9D8B030D-6E8A-4147-A177-3AD203B41FA5}">
                      <a16:colId xmlns:a16="http://schemas.microsoft.com/office/drawing/2014/main" val="1323522616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30194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5732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48706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222827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565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58810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969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063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F9104F-3C66-89A5-6722-5210C0C5DE0C}"/>
              </a:ext>
            </a:extLst>
          </p:cNvPr>
          <p:cNvSpPr txBox="1"/>
          <p:nvPr/>
        </p:nvSpPr>
        <p:spPr>
          <a:xfrm>
            <a:off x="114300" y="724422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-78"/>
                <a:cs typeface="Avenir Book" panose="02000503020000020003" pitchFamily="2" charset="-78"/>
              </a:rPr>
              <a:t>Table 2</a:t>
            </a:r>
          </a:p>
        </p:txBody>
      </p:sp>
    </p:spTree>
    <p:extLst>
      <p:ext uri="{BB962C8B-B14F-4D97-AF65-F5344CB8AC3E}">
        <p14:creationId xmlns:p14="http://schemas.microsoft.com/office/powerpoint/2010/main" val="202468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Gotham" pitchFamily="50" charset="0"/>
              </a:rPr>
              <a:t>Explore 3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 panose="02000503020000020003" pitchFamily="2" charset="-78"/>
              </a:rPr>
              <a:t>Predators &amp; Prey of Mexican Free-Tailed Bats</a:t>
            </a:r>
          </a:p>
        </p:txBody>
      </p:sp>
    </p:spTree>
    <p:extLst>
      <p:ext uri="{BB962C8B-B14F-4D97-AF65-F5344CB8AC3E}">
        <p14:creationId xmlns:p14="http://schemas.microsoft.com/office/powerpoint/2010/main" val="347398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52A53-7FCB-AC97-34C7-55543FFFDEC6}"/>
              </a:ext>
            </a:extLst>
          </p:cNvPr>
          <p:cNvSpPr txBox="1"/>
          <p:nvPr/>
        </p:nvSpPr>
        <p:spPr>
          <a:xfrm>
            <a:off x="0" y="1354917"/>
            <a:ext cx="638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predator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2F254-ACC9-2AE3-31A4-7FB278F37825}"/>
              </a:ext>
            </a:extLst>
          </p:cNvPr>
          <p:cNvSpPr txBox="1"/>
          <p:nvPr/>
        </p:nvSpPr>
        <p:spPr>
          <a:xfrm>
            <a:off x="0" y="3563990"/>
            <a:ext cx="638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prey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EAAF9-D039-1A8C-A0DF-F136AC0657FC}"/>
              </a:ext>
            </a:extLst>
          </p:cNvPr>
          <p:cNvSpPr txBox="1"/>
          <p:nvPr/>
        </p:nvSpPr>
        <p:spPr>
          <a:xfrm>
            <a:off x="0" y="2103430"/>
            <a:ext cx="638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an animal that kills and </a:t>
            </a:r>
            <a:br>
              <a:rPr lang="en-US" sz="30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</a:br>
            <a:r>
              <a:rPr lang="en-US" sz="30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eats other animals</a:t>
            </a:r>
            <a:endParaRPr lang="en-US" sz="3000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A692E-8C3B-AEEE-6770-96BC443BE2A1}"/>
              </a:ext>
            </a:extLst>
          </p:cNvPr>
          <p:cNvSpPr txBox="1"/>
          <p:nvPr/>
        </p:nvSpPr>
        <p:spPr>
          <a:xfrm>
            <a:off x="0" y="4266744"/>
            <a:ext cx="638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an animal that is killed and </a:t>
            </a:r>
            <a:br>
              <a:rPr lang="en-US" sz="30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</a:br>
            <a:r>
              <a:rPr lang="en-US" sz="30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eaten by other animals</a:t>
            </a:r>
            <a:endParaRPr lang="en-US" sz="3000" dirty="0"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61826-D2A5-1FA1-DCF3-BFF6E2C42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145" y="1116234"/>
            <a:ext cx="5322269" cy="4895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447BF-4AA5-3BCB-5294-152D3B98E3BE}"/>
              </a:ext>
            </a:extLst>
          </p:cNvPr>
          <p:cNvSpPr txBox="1"/>
          <p:nvPr/>
        </p:nvSpPr>
        <p:spPr>
          <a:xfrm>
            <a:off x="6451601" y="5755592"/>
            <a:ext cx="2437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00E7396-CA9C-96B1-B175-3567FECAF978}"/>
              </a:ext>
            </a:extLst>
          </p:cNvPr>
          <p:cNvSpPr/>
          <p:nvPr/>
        </p:nvSpPr>
        <p:spPr>
          <a:xfrm rot="8171402">
            <a:off x="9105484" y="2387559"/>
            <a:ext cx="1994700" cy="4559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0CFD2-0CC3-A307-7345-08097512F8F8}"/>
              </a:ext>
            </a:extLst>
          </p:cNvPr>
          <p:cNvSpPr txBox="1"/>
          <p:nvPr/>
        </p:nvSpPr>
        <p:spPr>
          <a:xfrm>
            <a:off x="9991694" y="1161411"/>
            <a:ext cx="1977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chemeClr val="bg1"/>
                </a:solidFill>
                <a:effectLst/>
                <a:latin typeface="Gotham" pitchFamily="50" charset="0"/>
              </a:rPr>
              <a:t>predator</a:t>
            </a:r>
            <a:endParaRPr lang="en-US" sz="3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33F4E7A-9AB1-673F-4B80-A23B8EAAB1D5}"/>
              </a:ext>
            </a:extLst>
          </p:cNvPr>
          <p:cNvSpPr/>
          <p:nvPr/>
        </p:nvSpPr>
        <p:spPr>
          <a:xfrm rot="20339410">
            <a:off x="7257687" y="2815565"/>
            <a:ext cx="1194460" cy="4559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6BA5F-E1F1-04B4-9FDE-DAA198515158}"/>
              </a:ext>
            </a:extLst>
          </p:cNvPr>
          <p:cNvSpPr txBox="1"/>
          <p:nvPr/>
        </p:nvSpPr>
        <p:spPr>
          <a:xfrm>
            <a:off x="6649820" y="3333113"/>
            <a:ext cx="12050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chemeClr val="bg1"/>
                </a:solidFill>
                <a:effectLst/>
                <a:latin typeface="Gotham" pitchFamily="50" charset="0"/>
              </a:rPr>
              <a:t>prey</a:t>
            </a:r>
            <a:endParaRPr lang="en-US" sz="3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 animBg="1"/>
      <p:bldP spid="19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245678" y="770498"/>
            <a:ext cx="5850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What </a:t>
            </a:r>
            <a:r>
              <a:rPr lang="en-US" sz="3000" b="1" dirty="0">
                <a:solidFill>
                  <a:srgbClr val="000000"/>
                </a:solidFill>
                <a:effectLst/>
                <a:latin typeface="Gotham" pitchFamily="50" charset="0"/>
              </a:rPr>
              <a:t>do 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Mexican free-</a:t>
            </a:r>
            <a:b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</a:br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tailed bats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Gotham" pitchFamily="50" charset="0"/>
              </a:rPr>
              <a:t>eat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?</a:t>
            </a:r>
            <a:endParaRPr lang="en-US" sz="3000" dirty="0">
              <a:latin typeface="Gotham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0036BA-3CC1-3FFC-7490-E25ADF787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92982"/>
              </p:ext>
            </p:extLst>
          </p:nvPr>
        </p:nvGraphicFramePr>
        <p:xfrm>
          <a:off x="245678" y="1815594"/>
          <a:ext cx="11700644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0322">
                  <a:extLst>
                    <a:ext uri="{9D8B030D-6E8A-4147-A177-3AD203B41FA5}">
                      <a16:colId xmlns:a16="http://schemas.microsoft.com/office/drawing/2014/main" val="1323522616"/>
                    </a:ext>
                  </a:extLst>
                </a:gridCol>
                <a:gridCol w="5850322">
                  <a:extLst>
                    <a:ext uri="{9D8B030D-6E8A-4147-A177-3AD203B41FA5}">
                      <a16:colId xmlns:a16="http://schemas.microsoft.com/office/drawing/2014/main" val="763881981"/>
                    </a:ext>
                  </a:extLst>
                </a:gridCol>
              </a:tblGrid>
              <a:tr h="49271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Gotham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30194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5732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748706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222827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25652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658810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55969"/>
                  </a:ext>
                </a:extLst>
              </a:tr>
              <a:tr h="49271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063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E24160-8AF0-DFB1-A5F1-BAA119372CFC}"/>
              </a:ext>
            </a:extLst>
          </p:cNvPr>
          <p:cNvSpPr txBox="1"/>
          <p:nvPr/>
        </p:nvSpPr>
        <p:spPr>
          <a:xfrm>
            <a:off x="6078922" y="778659"/>
            <a:ext cx="5850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What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Gotham" pitchFamily="50" charset="0"/>
              </a:rPr>
              <a:t>eats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 Mexican free-tailed bats?</a:t>
            </a:r>
            <a:endParaRPr lang="en-US" sz="3000" dirty="0">
              <a:latin typeface="Gotham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51F00-575B-1889-82E1-CD43141691CF}"/>
              </a:ext>
            </a:extLst>
          </p:cNvPr>
          <p:cNvSpPr txBox="1"/>
          <p:nvPr/>
        </p:nvSpPr>
        <p:spPr>
          <a:xfrm>
            <a:off x="114300" y="724422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-78"/>
                <a:cs typeface="Avenir Book" panose="02000503020000020003" pitchFamily="2" charset="-78"/>
              </a:rPr>
              <a:t>Table 3 </a:t>
            </a:r>
          </a:p>
        </p:txBody>
      </p:sp>
    </p:spTree>
    <p:extLst>
      <p:ext uri="{BB962C8B-B14F-4D97-AF65-F5344CB8AC3E}">
        <p14:creationId xmlns:p14="http://schemas.microsoft.com/office/powerpoint/2010/main" val="249433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49FAE59B-3FC3-33EA-469D-CA12E1E8FA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17554" y="0"/>
            <a:ext cx="12156892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05A36225-CF2B-FFC9-7815-1E2E62F26F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0" y="15338"/>
            <a:ext cx="12269784" cy="69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Gotham" pitchFamily="50" charset="0"/>
              </a:rPr>
              <a:t>Engage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 panose="02000503020000020003" pitchFamily="2" charset="-78"/>
              </a:rPr>
              <a:t>Meet the Mexican Free-Tailed Bat</a:t>
            </a:r>
          </a:p>
        </p:txBody>
      </p:sp>
    </p:spTree>
    <p:extLst>
      <p:ext uri="{BB962C8B-B14F-4D97-AF65-F5344CB8AC3E}">
        <p14:creationId xmlns:p14="http://schemas.microsoft.com/office/powerpoint/2010/main" val="585197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Gotham" pitchFamily="50" charset="0"/>
              </a:rPr>
              <a:t>Explain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 panose="02000503020000020003" pitchFamily="2" charset="-78"/>
              </a:rPr>
              <a:t>Food Chains/Food Webs</a:t>
            </a:r>
          </a:p>
        </p:txBody>
      </p:sp>
    </p:spTree>
    <p:extLst>
      <p:ext uri="{BB962C8B-B14F-4D97-AF65-F5344CB8AC3E}">
        <p14:creationId xmlns:p14="http://schemas.microsoft.com/office/powerpoint/2010/main" val="184824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52A53-7FCB-AC97-34C7-55543FFFDEC6}"/>
              </a:ext>
            </a:extLst>
          </p:cNvPr>
          <p:cNvSpPr txBox="1"/>
          <p:nvPr/>
        </p:nvSpPr>
        <p:spPr>
          <a:xfrm>
            <a:off x="0" y="84403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What would happen if all the bats in your group’s </a:t>
            </a:r>
            <a:b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</a:br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food chain or food web died?</a:t>
            </a:r>
            <a:endParaRPr lang="en-US" sz="3000" dirty="0">
              <a:latin typeface="Gotha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D3101-F03D-AE1D-275E-143302D9EC44}"/>
              </a:ext>
            </a:extLst>
          </p:cNvPr>
          <p:cNvSpPr txBox="1"/>
          <p:nvPr/>
        </p:nvSpPr>
        <p:spPr>
          <a:xfrm>
            <a:off x="4965699" y="2567885"/>
            <a:ext cx="6919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Avenir Book" panose="02000503020000020003" pitchFamily="2" charset="0"/>
              </a:rPr>
              <a:t>Take the bat out of your group’s food chain or food web.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  <a:latin typeface="Avenir Book" panose="02000503020000020003" pitchFamily="2" charset="0"/>
              </a:rPr>
              <a:t>With your group members, discuss what would happen to the other organisms if all the bats died. </a:t>
            </a:r>
            <a:endParaRPr lang="en-US" sz="3000" dirty="0">
              <a:latin typeface="Avenir Book" panose="02000503020000020003" pitchFamily="2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0C50024-4471-FDF1-9FFD-9253A5461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40" y="2184399"/>
            <a:ext cx="3362205" cy="33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52A53-7FCB-AC97-34C7-55543FFFDEC6}"/>
              </a:ext>
            </a:extLst>
          </p:cNvPr>
          <p:cNvSpPr txBox="1"/>
          <p:nvPr/>
        </p:nvSpPr>
        <p:spPr>
          <a:xfrm>
            <a:off x="220408" y="844035"/>
            <a:ext cx="11971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Gotham" pitchFamily="50" charset="0"/>
              </a:rPr>
              <a:t>If the bats in the area died out…</a:t>
            </a:r>
            <a:endParaRPr lang="en-US" sz="3000" dirty="0">
              <a:latin typeface="Gotha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D3101-F03D-AE1D-275E-143302D9EC44}"/>
              </a:ext>
            </a:extLst>
          </p:cNvPr>
          <p:cNvSpPr txBox="1"/>
          <p:nvPr/>
        </p:nvSpPr>
        <p:spPr>
          <a:xfrm>
            <a:off x="220408" y="1557754"/>
            <a:ext cx="3425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Avenir Book" panose="02000503020000020003" pitchFamily="2" charset="0"/>
              </a:rPr>
              <a:t>What would happen to the corn earworm moths?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02158-19C0-C36E-14A1-DA09923471A5}"/>
              </a:ext>
            </a:extLst>
          </p:cNvPr>
          <p:cNvSpPr txBox="1"/>
          <p:nvPr/>
        </p:nvSpPr>
        <p:spPr>
          <a:xfrm>
            <a:off x="4039254" y="1773197"/>
            <a:ext cx="4011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Avenir Book" panose="02000503020000020003" pitchFamily="2" charset="0"/>
              </a:rPr>
              <a:t>What would happen to the corn plants?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FCE06-1B52-B310-BD5F-FAF663F0A5B5}"/>
              </a:ext>
            </a:extLst>
          </p:cNvPr>
          <p:cNvSpPr txBox="1"/>
          <p:nvPr/>
        </p:nvSpPr>
        <p:spPr>
          <a:xfrm>
            <a:off x="8546308" y="1565467"/>
            <a:ext cx="3430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latin typeface="Avenir Book" panose="02000503020000020003" pitchFamily="2" charset="0"/>
              </a:rPr>
              <a:t>How might the peregrine </a:t>
            </a:r>
            <a:r>
              <a:rPr lang="en-US" sz="2800">
                <a:latin typeface="Avenir Book" panose="02000503020000020003" pitchFamily="2" charset="0"/>
              </a:rPr>
              <a:t>falcon be impacted</a:t>
            </a:r>
            <a:r>
              <a:rPr lang="en-US" sz="2800" dirty="0">
                <a:latin typeface="Avenir Book" panose="02000503020000020003" pitchFamily="2" charset="0"/>
              </a:rPr>
              <a:t>?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F5C7BEE-461C-1F9A-1BD4-84DEFC2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A close up of a moth&#10;&#10;Description automatically generated">
            <a:extLst>
              <a:ext uri="{FF2B5EF4-FFF2-40B4-BE49-F238E27FC236}">
                <a16:creationId xmlns:a16="http://schemas.microsoft.com/office/drawing/2014/main" id="{BF92C823-1BA8-8764-6533-8E143F486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37" b="94962" l="9556" r="92013">
                        <a14:foregroundMark x1="9556" y1="75545" x2="9556" y2="75545"/>
                        <a14:foregroundMark x1="9701" y1="76443" x2="9701" y2="76443"/>
                        <a14:foregroundMark x1="50652" y1="91857" x2="50652" y2="91857"/>
                        <a14:foregroundMark x1="52630" y1="92293" x2="46718" y2="90959"/>
                        <a14:foregroundMark x1="47780" y1="5937" x2="47780" y2="5937"/>
                        <a14:foregroundMark x1="92013" y1="74074" x2="92013" y2="74074"/>
                        <a14:foregroundMark x1="91482" y1="77042" x2="91482" y2="77042"/>
                        <a14:foregroundMark x1="91868" y1="71569" x2="91868" y2="71569"/>
                        <a14:foregroundMark x1="51303" y1="94662" x2="51303" y2="94662"/>
                        <a14:foregroundMark x1="52099" y1="94962" x2="52099" y2="94962"/>
                        <a14:foregroundMark x1="51569" y1="94962" x2="51569" y2="94962"/>
                        <a14:foregroundMark x1="42375" y1="92293" x2="42375" y2="922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007" y="3047629"/>
            <a:ext cx="3076298" cy="2725908"/>
          </a:xfrm>
          <a:prstGeom prst="rect">
            <a:avLst/>
          </a:prstGeom>
        </p:spPr>
      </p:pic>
      <p:pic>
        <p:nvPicPr>
          <p:cNvPr id="20" name="Picture 19" descr="A field of corn plants&#10;&#10;Description automatically generated">
            <a:extLst>
              <a:ext uri="{FF2B5EF4-FFF2-40B4-BE49-F238E27FC236}">
                <a16:creationId xmlns:a16="http://schemas.microsoft.com/office/drawing/2014/main" id="{193F6B73-1365-F815-0935-A273F7F863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45" b="35512"/>
          <a:stretch/>
        </p:blipFill>
        <p:spPr>
          <a:xfrm>
            <a:off x="4479498" y="2981353"/>
            <a:ext cx="3233005" cy="2858461"/>
          </a:xfrm>
          <a:prstGeom prst="rect">
            <a:avLst/>
          </a:prstGeom>
        </p:spPr>
      </p:pic>
      <p:pic>
        <p:nvPicPr>
          <p:cNvPr id="22" name="Picture 21" descr="A bird flying in a tree&#10;&#10;Description automatically generated">
            <a:extLst>
              <a:ext uri="{FF2B5EF4-FFF2-40B4-BE49-F238E27FC236}">
                <a16:creationId xmlns:a16="http://schemas.microsoft.com/office/drawing/2014/main" id="{839C05F3-B91C-868C-91F0-5A58983201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693"/>
          <a:stretch/>
        </p:blipFill>
        <p:spPr>
          <a:xfrm>
            <a:off x="9105073" y="3003870"/>
            <a:ext cx="2437638" cy="28134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3CBE7-F4A0-DC81-50F8-5CB2CBF51737}"/>
              </a:ext>
            </a:extLst>
          </p:cNvPr>
          <p:cNvSpPr txBox="1"/>
          <p:nvPr/>
        </p:nvSpPr>
        <p:spPr>
          <a:xfrm>
            <a:off x="9036792" y="574879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Photo by Frank Cone from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Pexels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95B77F-04A6-7612-F006-5DCD9A41E338}"/>
              </a:ext>
            </a:extLst>
          </p:cNvPr>
          <p:cNvSpPr txBox="1"/>
          <p:nvPr/>
        </p:nvSpPr>
        <p:spPr>
          <a:xfrm>
            <a:off x="96575" y="5771132"/>
            <a:ext cx="4185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corn earworm, moth, back_2014-06-06-15.37.55 ZS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YAFdJjTk5UU 0"/>
              </a:rPr>
              <a:t>PMax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 from </a:t>
            </a:r>
            <a:endParaRPr lang="en-US" sz="1200" dirty="0">
              <a:solidFill>
                <a:srgbClr val="000000"/>
              </a:solidFill>
              <a:effectLst/>
              <a:latin typeface="YAFdJjTk5UU 0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USGS Bee Inventory and Monitoring Lab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YAFdJjTk5UU 0"/>
              </a:rPr>
              <a:t>pn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YAFdJjTk5UU 0"/>
              </a:rPr>
              <a:t> Flickr PDM 1.0 DEED</a:t>
            </a:r>
            <a:endParaRPr lang="en-US" sz="1200" dirty="0">
              <a:solidFill>
                <a:srgbClr val="000000"/>
              </a:solidFill>
              <a:effectLst/>
              <a:latin typeface="YAFdJjTk5UU 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1B1687-DA11-FEC8-FD88-89366885AE2E}"/>
              </a:ext>
            </a:extLst>
          </p:cNvPr>
          <p:cNvSpPr txBox="1"/>
          <p:nvPr/>
        </p:nvSpPr>
        <p:spPr>
          <a:xfrm>
            <a:off x="4379069" y="577804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Photo by Markus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Spiske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from </a:t>
            </a:r>
            <a:r>
              <a:rPr lang="en-US" sz="1200" b="0" i="0" dirty="0" err="1">
                <a:solidFill>
                  <a:srgbClr val="000000"/>
                </a:solidFill>
                <a:effectLst/>
              </a:rPr>
              <a:t>Pexels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-78"/>
              <a:ea typeface="+mn-ea"/>
              <a:cs typeface="Avenir Book" panose="0200050302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6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at on a rock&#10;&#10;Description automatically generated">
            <a:extLst>
              <a:ext uri="{FF2B5EF4-FFF2-40B4-BE49-F238E27FC236}">
                <a16:creationId xmlns:a16="http://schemas.microsoft.com/office/drawing/2014/main" id="{C91190AA-1A58-FD77-19E4-1FCF0DCA3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3" r="2439" b="1788"/>
          <a:stretch/>
        </p:blipFill>
        <p:spPr>
          <a:xfrm>
            <a:off x="0" y="0"/>
            <a:ext cx="12199982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C9F4B-326A-F732-84C5-0710853B5FB5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Bat Conservation International 106653-19-2508x1260 https://www.batcon.org/bat/tadarida-brasiliensis</a:t>
            </a:r>
            <a:r>
              <a:rPr lang="fr-FR" sz="1200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36340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ts from a ceiling&#10;&#10;Description automatically generated">
            <a:extLst>
              <a:ext uri="{FF2B5EF4-FFF2-40B4-BE49-F238E27FC236}">
                <a16:creationId xmlns:a16="http://schemas.microsoft.com/office/drawing/2014/main" id="{F2CCD02D-FD82-A827-94CC-6A559CC1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F1A21-CC0E-7560-1CB2-5E0971C65009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8816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ats flying in the sky&#10;&#10;Description automatically generated">
            <a:extLst>
              <a:ext uri="{FF2B5EF4-FFF2-40B4-BE49-F238E27FC236}">
                <a16:creationId xmlns:a16="http://schemas.microsoft.com/office/drawing/2014/main" id="{444F110B-20B4-C640-B473-3B8D35ABE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4" r="1621" b="19869"/>
          <a:stretch/>
        </p:blipFill>
        <p:spPr>
          <a:xfrm>
            <a:off x="-1" y="-67731"/>
            <a:ext cx="12192001" cy="6269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EDDA0-77B2-1FC6-8E66-934F96B65E4E}"/>
              </a:ext>
            </a:extLst>
          </p:cNvPr>
          <p:cNvSpPr txBox="1"/>
          <p:nvPr/>
        </p:nvSpPr>
        <p:spPr>
          <a:xfrm>
            <a:off x="-86061" y="5923202"/>
            <a:ext cx="238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6465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on a rock&#10;&#10;Description automatically generated">
            <a:extLst>
              <a:ext uri="{FF2B5EF4-FFF2-40B4-BE49-F238E27FC236}">
                <a16:creationId xmlns:a16="http://schemas.microsoft.com/office/drawing/2014/main" id="{4EC79B16-FA1E-80CF-DD99-4F9058E6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1" b="16300"/>
          <a:stretch/>
        </p:blipFill>
        <p:spPr>
          <a:xfrm>
            <a:off x="0" y="16933"/>
            <a:ext cx="12192000" cy="6168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11117-EDD1-1831-C8B5-E28A8EB10A44}"/>
              </a:ext>
            </a:extLst>
          </p:cNvPr>
          <p:cNvSpPr txBox="1"/>
          <p:nvPr/>
        </p:nvSpPr>
        <p:spPr>
          <a:xfrm>
            <a:off x="0" y="4737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7726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le of brown objects&#10;&#10;Description automatically generated">
            <a:extLst>
              <a:ext uri="{FF2B5EF4-FFF2-40B4-BE49-F238E27FC236}">
                <a16:creationId xmlns:a16="http://schemas.microsoft.com/office/drawing/2014/main" id="{CC75E89A-F313-0E53-4D19-9BEFEE5D8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FE5D5E-86D3-4A7A-C8E5-B82D67937EC3}"/>
              </a:ext>
            </a:extLst>
          </p:cNvPr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512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1D033-8F75-75FF-B87F-FB4AB5E9CB88}"/>
              </a:ext>
            </a:extLst>
          </p:cNvPr>
          <p:cNvSpPr txBox="1"/>
          <p:nvPr/>
        </p:nvSpPr>
        <p:spPr>
          <a:xfrm>
            <a:off x="0" y="2367523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Gotham" pitchFamily="50" charset="0"/>
              </a:rPr>
              <a:t>Explore 1</a:t>
            </a:r>
          </a:p>
          <a:p>
            <a:pPr algn="ctr"/>
            <a:r>
              <a:rPr lang="en-US" sz="3000" dirty="0">
                <a:latin typeface="Avenir Book" panose="02000503020000020003" pitchFamily="2" charset="-78"/>
                <a:cs typeface="Avenir Book" panose="02000503020000020003" pitchFamily="2" charset="-78"/>
              </a:rPr>
              <a:t>More About Mexican Free-Tailed Bats</a:t>
            </a:r>
          </a:p>
        </p:txBody>
      </p:sp>
    </p:spTree>
    <p:extLst>
      <p:ext uri="{BB962C8B-B14F-4D97-AF65-F5344CB8AC3E}">
        <p14:creationId xmlns:p14="http://schemas.microsoft.com/office/powerpoint/2010/main" val="420338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with wings spread&#10;&#10;Description automatically generated">
            <a:extLst>
              <a:ext uri="{FF2B5EF4-FFF2-40B4-BE49-F238E27FC236}">
                <a16:creationId xmlns:a16="http://schemas.microsoft.com/office/drawing/2014/main" id="{60A914C7-9282-AF73-E270-16629B61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85" b="92111" l="25221" r="98755">
                        <a14:foregroundMark x1="96990" y1="33333" x2="96990" y2="33333"/>
                        <a14:foregroundMark x1="98806" y1="34416" x2="98806" y2="34416"/>
                        <a14:foregroundMark x1="64349" y1="8585" x2="64349" y2="8585"/>
                        <a14:foregroundMark x1="28023" y1="56690" x2="28023" y2="56690"/>
                        <a14:foregroundMark x1="25272" y1="64346" x2="25272" y2="64346"/>
                        <a14:foregroundMark x1="72444" y1="92111" x2="72444" y2="92111"/>
                        <a14:foregroundMark x1="72652" y1="88012" x2="72652" y2="88012"/>
                      </a14:backgroundRemoval>
                    </a14:imgEffect>
                  </a14:imgLayer>
                </a14:imgProps>
              </a:ext>
            </a:extLst>
          </a:blip>
          <a:srcRect l="23059"/>
          <a:stretch/>
        </p:blipFill>
        <p:spPr>
          <a:xfrm>
            <a:off x="7626465" y="2851903"/>
            <a:ext cx="4295476" cy="3746027"/>
          </a:xfrm>
          <a:prstGeom prst="rect">
            <a:avLst/>
          </a:prstGeom>
        </p:spPr>
      </p:pic>
      <p:pic>
        <p:nvPicPr>
          <p:cNvPr id="12" name="Picture 11" descr="A bat with wings spread&#10;&#10;Description automatically generated">
            <a:extLst>
              <a:ext uri="{FF2B5EF4-FFF2-40B4-BE49-F238E27FC236}">
                <a16:creationId xmlns:a16="http://schemas.microsoft.com/office/drawing/2014/main" id="{A8E032B0-89E1-8C66-B593-B3F1942F8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52" b="90000" l="3057" r="96527">
                        <a14:foregroundMark x1="6947" y1="52406" x2="6947" y2="52406"/>
                        <a14:foregroundMark x1="3091" y1="55936" x2="3091" y2="55936"/>
                        <a14:foregroundMark x1="56131" y1="34652" x2="56131" y2="34652"/>
                        <a14:foregroundMark x1="91386" y1="37754" x2="91386" y2="37754"/>
                        <a14:foregroundMark x1="96561" y1="40749" x2="96561" y2="40749"/>
                        <a14:foregroundMark x1="77666" y1="7219" x2="77666" y2="7219"/>
                        <a14:foregroundMark x1="63946" y1="4652" x2="63946" y2="4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741" y="26759"/>
            <a:ext cx="5049345" cy="3279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3A3D1-4451-87C4-54AE-A72C939F4CDE}"/>
              </a:ext>
            </a:extLst>
          </p:cNvPr>
          <p:cNvSpPr txBox="1"/>
          <p:nvPr/>
        </p:nvSpPr>
        <p:spPr>
          <a:xfrm>
            <a:off x="6268833" y="2482011"/>
            <a:ext cx="44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White-Throated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Round-Eared Bat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7273B-ECEB-305D-8547-A8CA019C8544}"/>
              </a:ext>
            </a:extLst>
          </p:cNvPr>
          <p:cNvSpPr txBox="1"/>
          <p:nvPr/>
        </p:nvSpPr>
        <p:spPr>
          <a:xfrm>
            <a:off x="8810625" y="6292246"/>
            <a:ext cx="338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Mexican Free-Tailed Bat</a:t>
            </a:r>
          </a:p>
        </p:txBody>
      </p:sp>
      <p:pic>
        <p:nvPicPr>
          <p:cNvPr id="16" name="Picture 15" descr="A bat with wings spread out&#10;&#10;Description automatically generated">
            <a:extLst>
              <a:ext uri="{FF2B5EF4-FFF2-40B4-BE49-F238E27FC236}">
                <a16:creationId xmlns:a16="http://schemas.microsoft.com/office/drawing/2014/main" id="{3F60CFA0-A16B-30CA-6435-D13785AD07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7" b="67995" l="3863" r="98350">
                        <a14:foregroundMark x1="94036" y1="33899" x2="94036" y2="33899"/>
                        <a14:foregroundMark x1="98387" y1="32397" x2="98387" y2="32397"/>
                        <a14:foregroundMark x1="50975" y1="4637" x2="50975" y2="4637"/>
                        <a14:foregroundMark x1="53826" y1="5356" x2="53826" y2="5356"/>
                        <a14:foregroundMark x1="51388" y1="67995" x2="51388" y2="67995"/>
                        <a14:foregroundMark x1="7577" y1="29980" x2="7577" y2="29980"/>
                        <a14:foregroundMark x1="3863" y1="32397" x2="3863" y2="32397"/>
                      </a14:backgroundRemoval>
                    </a14:imgEffect>
                  </a14:imgLayer>
                </a14:imgProps>
              </a:ext>
            </a:extLst>
          </a:blip>
          <a:srcRect b="24630"/>
          <a:stretch/>
        </p:blipFill>
        <p:spPr>
          <a:xfrm>
            <a:off x="105991" y="556177"/>
            <a:ext cx="6354228" cy="2750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A75E2B-65C4-FFA3-A2A7-4EC260A439D3}"/>
              </a:ext>
            </a:extLst>
          </p:cNvPr>
          <p:cNvSpPr txBox="1"/>
          <p:nvPr/>
        </p:nvSpPr>
        <p:spPr>
          <a:xfrm>
            <a:off x="300799" y="2435844"/>
            <a:ext cx="410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Thumbless Bat</a:t>
            </a:r>
          </a:p>
        </p:txBody>
      </p:sp>
      <p:pic>
        <p:nvPicPr>
          <p:cNvPr id="19" name="Picture 18" descr="A bat with wings spread&#10;&#10;Description automatically generated">
            <a:extLst>
              <a:ext uri="{FF2B5EF4-FFF2-40B4-BE49-F238E27FC236}">
                <a16:creationId xmlns:a16="http://schemas.microsoft.com/office/drawing/2014/main" id="{AAF55601-5893-21D7-5590-0AC38B8A28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46" t="7414" b="20000"/>
          <a:stretch/>
        </p:blipFill>
        <p:spPr>
          <a:xfrm>
            <a:off x="148196" y="3429000"/>
            <a:ext cx="5679500" cy="27502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BF8518-FF5F-0252-0007-0051796035B2}"/>
              </a:ext>
            </a:extLst>
          </p:cNvPr>
          <p:cNvSpPr txBox="1"/>
          <p:nvPr/>
        </p:nvSpPr>
        <p:spPr>
          <a:xfrm>
            <a:off x="148196" y="5151718"/>
            <a:ext cx="44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New Zealand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Long-Tailed Bat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BB5FA0-897E-5B7B-0556-7E8C773A24DB}"/>
              </a:ext>
            </a:extLst>
          </p:cNvPr>
          <p:cNvSpPr txBox="1"/>
          <p:nvPr/>
        </p:nvSpPr>
        <p:spPr>
          <a:xfrm>
            <a:off x="0" y="55298"/>
            <a:ext cx="11118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What do you notice about these bats’ tails?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B84C7-3BC4-D4BA-4AF8-DA5C6E5A012B}"/>
              </a:ext>
            </a:extLst>
          </p:cNvPr>
          <p:cNvSpPr txBox="1"/>
          <p:nvPr/>
        </p:nvSpPr>
        <p:spPr>
          <a:xfrm>
            <a:off x="3372851" y="5401787"/>
            <a:ext cx="5664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Why do you think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Mexican free-tailed bats have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“free-tailed” in their name?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AB813D-C87F-8041-B7F4-A2B081C705CA}" vid="{54A9B26A-9635-314E-A3FB-41B0C19F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DITH Presentation Template - Bison (1)</Template>
  <TotalTime>8350</TotalTime>
  <Words>934</Words>
  <Application>Microsoft Office PowerPoint</Application>
  <PresentationFormat>Widescreen</PresentationFormat>
  <Paragraphs>124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Avenir Book</vt:lpstr>
      <vt:lpstr>Calibri</vt:lpstr>
      <vt:lpstr>Calibri Light</vt:lpstr>
      <vt:lpstr>Gotham</vt:lpstr>
      <vt:lpstr>MrEavesModOT</vt:lpstr>
      <vt:lpstr>YAFdJjTk5UU 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Fayen</dc:creator>
  <cp:lastModifiedBy>Alastair Dawe</cp:lastModifiedBy>
  <cp:revision>230</cp:revision>
  <dcterms:created xsi:type="dcterms:W3CDTF">2021-02-19T21:03:35Z</dcterms:created>
  <dcterms:modified xsi:type="dcterms:W3CDTF">2024-05-21T23:12:55Z</dcterms:modified>
</cp:coreProperties>
</file>