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5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5" roundtripDataSignature="AMtx7mjFDSg/i0OKXI6yeRIddhH1Nt80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84F6E78-D82C-4A76-B283-AE1B66FA75E2}">
  <a:tblStyle styleId="{084F6E78-D82C-4A76-B283-AE1B66FA75E2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customschemas.google.com/relationships/presentationmetadata" Target="metadata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" name="Google Shape;9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 bird of prey hunts Mexican free-tailed bats near Bracken Cave in Texas. Image: Fin &amp; Fur Films Productions </a:t>
            </a:r>
            <a:endParaRPr/>
          </a:p>
        </p:txBody>
      </p:sp>
      <p:sp>
        <p:nvSpPr>
          <p:cNvPr id="99" name="Google Shape;99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Image Sources: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Tadarida brasiliensis brasiliensis (Subspecies of Mexican Free-tailed Bat) by Alcide Dessalines. Public Domain, https://commons.wikimedia.org/w/index.php?curid=20018017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Thumbless Bat by G.H.Ford - Proceedings of the Zoological Society of London (vol. 1856, plate Mammalia XLII), Public Domain, https://commons.wikimedia.org/w/index.php?curid=60271758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New Zealand long-tailed bat Scotophilus tuberculatus By GH Ford - Proceedings of the Zoological Society of London 1857 (web), Public Domain, https://commons.wikimedia.org/w/index.php?curid=15263264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Lophostoma silvicolum (White-throated Round-eared Bat) by Alcide Dessaline. Public Domain, https://commons.wikimedia.org/w/index.php?curid=20017135</a:t>
            </a:r>
            <a:endParaRPr/>
          </a:p>
        </p:txBody>
      </p:sp>
      <p:sp>
        <p:nvSpPr>
          <p:cNvPr id="197" name="Google Shape;197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Mexican free-tailed bats live in the southern part of North America, Central America, and parts of South America.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Map Source: Bat Conservation International https://www.batcon.org/bat/tadarida-brasiliensis/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Compass Rose by imaginationlol on Flaticon https://www.flaticon.com/free-icon/wind-rose_4031900?term=compass+rose&amp;page=1&amp;position=2&amp;origin=search&amp;related_id=4031900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Mexican free-tailed bats at Bracken Cave in Texas image: Fin &amp; Fur Films Productions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Mexican free-tailed bats image: Fin &amp; Fur Films Productions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Bracken Cave is located on the northern outskirts of San Antonio.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Map Source: Google Maps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Compass Rose by imaginationlol on Flaticon https://www.flaticon.com/free-icon/wind-rose_4031900?term=compass+rose&amp;page=1&amp;position=2&amp;origin=search&amp;related_id=4031900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2" name="Google Shape;252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Map Source: Fin &amp; Fur Films Productions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Compass Rose by imaginationlol on Flaticon https://www.flaticon.com/free-icon/wind-rose_4031900?term=compass+rose&amp;page=1&amp;position=2&amp;origin=search&amp;related_id=4031900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8" name="Google Shape;268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9" name="Google Shape;279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Tell students they will explore the biodiversity in and around Bracken Cave. Use the following question to gauge students’ current understanding of biodiversity: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a. Ask, “What do you notice about the word biodiversity?”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1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Students may notice “bio” and “diversity” in the word. Ask students to explain if they have heard the word bio used on its own or as a prefix. Responses could include using “bio” to mean biography or a short, written profile of someone. Students may have also heard the term “bio break.” Some words with the prefix bio include biology, biography, biosphere, and biotic (just to name a few).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1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Ask how students have heard the word diversity used before. For example, students may be familiar with the phrase “diversity, equity, and inclusion” (DEI).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1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b. Ask, “What does bio mean?” </a:t>
            </a:r>
            <a:r>
              <a:rPr b="0" i="1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Bio means relating to life.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1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c. Ask, “What does diversity mean?” </a:t>
            </a:r>
            <a:r>
              <a:rPr b="0" i="1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Diversity means being diverse. Diverse means a great deal of variety.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1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d. Ask, “After looking at those two parts of the word, what do you think biodiversity means?”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0" name="Google Shape;290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/>
              <a:t>Deep in the Heart Bats of Bracken Cave </a:t>
            </a:r>
            <a:r>
              <a:rPr lang="en-US"/>
              <a:t>This video is also available on YouTube: https://youtu.be/H-q58Jd50Lk?si=1j1TePoUr2TrAiua (4 minutes.)</a:t>
            </a:r>
            <a:endParaRPr/>
          </a:p>
        </p:txBody>
      </p:sp>
      <p:sp>
        <p:nvSpPr>
          <p:cNvPr id="291" name="Google Shape;291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6" name="Google Shape;296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/>
              <a:t>Deep in the Heart Snakes Hunt Bats </a:t>
            </a:r>
            <a:r>
              <a:rPr lang="en-US"/>
              <a:t>This video is also available on YouTube: https://youtu.be/60Zf7-hLS4E?si=RmHjTr73O0oyXQCS (5 minutes) </a:t>
            </a:r>
            <a:endParaRPr/>
          </a:p>
        </p:txBody>
      </p:sp>
      <p:sp>
        <p:nvSpPr>
          <p:cNvPr id="297" name="Google Shape;297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" name="Google Shape;11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2" name="Google Shape;302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/>
              <a:t>Deep in the Heart Bats' Greatest Strength: Their Numbers </a:t>
            </a:r>
            <a:r>
              <a:rPr lang="en-US"/>
              <a:t>This video is also available on YouTube: https://youtu.be/Va7otBnHq_s?si=lZjAKVvxg2ujWA60 (4 minutes) </a:t>
            </a:r>
            <a:endParaRPr/>
          </a:p>
        </p:txBody>
      </p:sp>
      <p:sp>
        <p:nvSpPr>
          <p:cNvPr id="303" name="Google Shape;303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8" name="Google Shape;308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9" name="Google Shape;319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Coachwhip snake captures a Mexican free-tailed bat near Bracken Cave in Texas image: Fin &amp; Fur Films Productions </a:t>
            </a:r>
            <a:endParaRPr/>
          </a:p>
        </p:txBody>
      </p:sp>
      <p:sp>
        <p:nvSpPr>
          <p:cNvPr id="320" name="Google Shape;320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7" name="Google Shape;337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White-tailed deer image: Fin &amp; Fur Films Productions </a:t>
            </a:r>
            <a:endParaRPr/>
          </a:p>
        </p:txBody>
      </p:sp>
      <p:sp>
        <p:nvSpPr>
          <p:cNvPr id="338" name="Google Shape;338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1" name="Google Shape;351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3" name="Google Shape;363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2" name="Google Shape;382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2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3" name="Google Shape;393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2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6" name="Google Shape;406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Images: Fin &amp; Fur Films Productions </a:t>
            </a:r>
            <a:endParaRPr/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/>
              <a:t>Mexican free-tailed bats at Bracken Cave in Texas</a:t>
            </a:r>
            <a:endParaRPr/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/>
              <a:t>A bird of prey hunts Mexican free-tailed bats near Bracken Cave in Texas. </a:t>
            </a:r>
            <a:endParaRPr/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/>
              <a:t>A coachwhip snake captures a Mexican free-tailed bat near Bracken Cave in Texas. </a:t>
            </a:r>
            <a:endParaRPr/>
          </a:p>
        </p:txBody>
      </p:sp>
      <p:sp>
        <p:nvSpPr>
          <p:cNvPr id="407" name="Google Shape;407;p2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" name="Google Shape;123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" name="Google Shape;13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" name="Google Shape;14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Mexican free-tailed bat image: Bat Conservation International 106653-19-2508x1260 https://www.batcon.org/bat/tadarida-brasiliensis/ </a:t>
            </a:r>
            <a:endParaRPr/>
          </a:p>
        </p:txBody>
      </p:sp>
      <p:sp>
        <p:nvSpPr>
          <p:cNvPr id="147" name="Google Shape;147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" name="Google Shape;156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Mexican free-tailed bats image: Fin &amp; Fur Films Productions </a:t>
            </a:r>
            <a:endParaRPr/>
          </a:p>
        </p:txBody>
      </p:sp>
      <p:sp>
        <p:nvSpPr>
          <p:cNvPr id="157" name="Google Shape;157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" name="Google Shape;166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Mexican free-tailed bats image: Fin &amp; Fur Films Productions </a:t>
            </a:r>
            <a:endParaRPr/>
          </a:p>
        </p:txBody>
      </p:sp>
      <p:sp>
        <p:nvSpPr>
          <p:cNvPr id="167" name="Google Shape;167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" name="Google Shape;176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Mexican free-tailed bat image: Fin &amp; Fur Films Productions </a:t>
            </a:r>
            <a:endParaRPr/>
          </a:p>
        </p:txBody>
      </p:sp>
      <p:sp>
        <p:nvSpPr>
          <p:cNvPr id="177" name="Google Shape;177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" name="Google Shape;186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Mexican free-tailed bats image: Fin &amp; Fur Films Productions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4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1" name="Google Shape;81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4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" name="Google Shape;87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4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0" name="Google Shape;40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3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6" name="Google Shape;46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3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3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9" name="Google Shape;59;p3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3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1" name="Google Shape;61;p3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" name="Google Shape;62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3" name="Google Shape;73;p3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4" name="Google Shape;74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3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1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10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3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3" name="Google Shape;23;p2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Google Shape;25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46.png"/><Relationship Id="rId5" Type="http://schemas.openxmlformats.org/officeDocument/2006/relationships/image" Target="../media/image38.png"/><Relationship Id="rId6" Type="http://schemas.openxmlformats.org/officeDocument/2006/relationships/image" Target="../media/image1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jpg"/><Relationship Id="rId4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jpg"/><Relationship Id="rId4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Relationship Id="rId4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Relationship Id="rId4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2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png"/><Relationship Id="rId4" Type="http://schemas.openxmlformats.org/officeDocument/2006/relationships/image" Target="../media/image2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jpg"/><Relationship Id="rId4" Type="http://schemas.openxmlformats.org/officeDocument/2006/relationships/image" Target="../media/image12.png"/><Relationship Id="rId5" Type="http://schemas.openxmlformats.org/officeDocument/2006/relationships/image" Target="../media/image2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png"/><Relationship Id="rId4" Type="http://schemas.openxmlformats.org/officeDocument/2006/relationships/image" Target="../media/image21.png"/><Relationship Id="rId5" Type="http://schemas.openxmlformats.org/officeDocument/2006/relationships/image" Target="../media/image2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.png"/><Relationship Id="rId4" Type="http://schemas.openxmlformats.org/officeDocument/2006/relationships/image" Target="../media/image2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2.png"/><Relationship Id="rId4" Type="http://schemas.openxmlformats.org/officeDocument/2006/relationships/image" Target="../media/image2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2.png"/><Relationship Id="rId4" Type="http://schemas.openxmlformats.org/officeDocument/2006/relationships/image" Target="../media/image2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2.png"/><Relationship Id="rId4" Type="http://schemas.openxmlformats.org/officeDocument/2006/relationships/image" Target="../media/image21.png"/><Relationship Id="rId5" Type="http://schemas.openxmlformats.org/officeDocument/2006/relationships/hyperlink" Target="https://www.tutorchase.com/answers/ib/biology/explain-the-concept-of-a-stable-ecosystem" TargetMode="External"/><Relationship Id="rId6" Type="http://schemas.openxmlformats.org/officeDocument/2006/relationships/hyperlink" Target="https://www.climatehubs.usda.gov/disturbances-and-stressors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8.jpg"/><Relationship Id="rId4" Type="http://schemas.openxmlformats.org/officeDocument/2006/relationships/image" Target="../media/image33.jpg"/><Relationship Id="rId5" Type="http://schemas.openxmlformats.org/officeDocument/2006/relationships/image" Target="../media/image2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2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Relationship Id="rId4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Relationship Id="rId4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Relationship Id="rId4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Relationship Id="rId4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" name="Google Shape;102;p1"/>
          <p:cNvPicPr preferRelativeResize="0"/>
          <p:nvPr/>
        </p:nvPicPr>
        <p:blipFill rotWithShape="1">
          <a:blip r:embed="rId3">
            <a:alphaModFix/>
          </a:blip>
          <a:srcRect b="0" l="12867" r="12866" t="0"/>
          <a:stretch/>
        </p:blipFill>
        <p:spPr>
          <a:xfrm>
            <a:off x="4552188" y="10"/>
            <a:ext cx="763981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"/>
          <p:cNvSpPr/>
          <p:nvPr/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33000">
                <a:srgbClr val="000000">
                  <a:alpha val="63921"/>
                </a:srgbClr>
              </a:gs>
              <a:gs pos="58000">
                <a:schemeClr val="dk1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"/>
          <p:cNvSpPr txBox="1"/>
          <p:nvPr>
            <p:ph idx="1" type="subTitle"/>
          </p:nvPr>
        </p:nvSpPr>
        <p:spPr>
          <a:xfrm>
            <a:off x="-133650" y="4622701"/>
            <a:ext cx="5206997" cy="12081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Mexican Free-Tailed Bats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Grades 6 – 8 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b="1" lang="en-US" sz="2800">
                <a:latin typeface="Arial"/>
                <a:ea typeface="Arial"/>
                <a:cs typeface="Arial"/>
                <a:sym typeface="Arial"/>
              </a:rPr>
              <a:t>Biodiversity &amp; Ecological Relationships </a:t>
            </a:r>
            <a:endParaRPr/>
          </a:p>
        </p:txBody>
      </p:sp>
      <p:sp>
        <p:nvSpPr>
          <p:cNvPr id="105" name="Google Shape;105;p1"/>
          <p:cNvSpPr/>
          <p:nvPr/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"/>
          <p:cNvSpPr/>
          <p:nvPr/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"/>
          <p:cNvSpPr txBox="1"/>
          <p:nvPr/>
        </p:nvSpPr>
        <p:spPr>
          <a:xfrm>
            <a:off x="348916" y="560492"/>
            <a:ext cx="1383631" cy="27668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ext&#10;&#10;Description automatically generated with medium confidence" id="108" name="Google Shape;108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913394" y="-57493"/>
            <a:ext cx="7532370" cy="2749541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"/>
          <p:cNvSpPr txBox="1"/>
          <p:nvPr/>
        </p:nvSpPr>
        <p:spPr>
          <a:xfrm>
            <a:off x="9677401" y="6580991"/>
            <a:ext cx="25146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Fin &amp; Fur Films Productions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at with wings spread&#10;&#10;Description automatically generated" id="199" name="Google Shape;199;p10"/>
          <p:cNvPicPr preferRelativeResize="0"/>
          <p:nvPr/>
        </p:nvPicPr>
        <p:blipFill rotWithShape="1">
          <a:blip r:embed="rId3">
            <a:alphaModFix/>
          </a:blip>
          <a:srcRect b="0" l="23059" r="0" t="0"/>
          <a:stretch/>
        </p:blipFill>
        <p:spPr>
          <a:xfrm>
            <a:off x="7626465" y="2851903"/>
            <a:ext cx="4295476" cy="37460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at with wings spread&#10;&#10;Description automatically generated" id="200" name="Google Shape;200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24741" y="26759"/>
            <a:ext cx="5049345" cy="3279707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0"/>
          <p:cNvSpPr txBox="1"/>
          <p:nvPr/>
        </p:nvSpPr>
        <p:spPr>
          <a:xfrm>
            <a:off x="6268833" y="2482011"/>
            <a:ext cx="4445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White-Throated </a:t>
            </a:r>
            <a:b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Round-Eared Bat</a:t>
            </a:r>
            <a:endParaRPr/>
          </a:p>
        </p:txBody>
      </p:sp>
      <p:sp>
        <p:nvSpPr>
          <p:cNvPr id="202" name="Google Shape;202;p10"/>
          <p:cNvSpPr txBox="1"/>
          <p:nvPr/>
        </p:nvSpPr>
        <p:spPr>
          <a:xfrm>
            <a:off x="8810625" y="6292246"/>
            <a:ext cx="3381376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Mexican Free-Tailed Bat</a:t>
            </a:r>
            <a:endParaRPr/>
          </a:p>
        </p:txBody>
      </p:sp>
      <p:pic>
        <p:nvPicPr>
          <p:cNvPr descr="A bat with wings spread out&#10;&#10;Description automatically generated" id="203" name="Google Shape;203;p10"/>
          <p:cNvPicPr preferRelativeResize="0"/>
          <p:nvPr/>
        </p:nvPicPr>
        <p:blipFill rotWithShape="1">
          <a:blip r:embed="rId5">
            <a:alphaModFix/>
          </a:blip>
          <a:srcRect b="24630" l="0" r="0" t="0"/>
          <a:stretch/>
        </p:blipFill>
        <p:spPr>
          <a:xfrm>
            <a:off x="105991" y="556177"/>
            <a:ext cx="6354228" cy="275029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0"/>
          <p:cNvSpPr txBox="1"/>
          <p:nvPr/>
        </p:nvSpPr>
        <p:spPr>
          <a:xfrm>
            <a:off x="300799" y="2435844"/>
            <a:ext cx="410184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Thumbless Bat</a:t>
            </a:r>
            <a:endParaRPr/>
          </a:p>
        </p:txBody>
      </p:sp>
      <p:pic>
        <p:nvPicPr>
          <p:cNvPr descr="A bat with wings spread&#10;&#10;Description automatically generated" id="205" name="Google Shape;205;p10"/>
          <p:cNvPicPr preferRelativeResize="0"/>
          <p:nvPr/>
        </p:nvPicPr>
        <p:blipFill rotWithShape="1">
          <a:blip r:embed="rId6">
            <a:alphaModFix/>
          </a:blip>
          <a:srcRect b="20000" l="3045" r="0" t="7413"/>
          <a:stretch/>
        </p:blipFill>
        <p:spPr>
          <a:xfrm>
            <a:off x="148196" y="3429000"/>
            <a:ext cx="5679500" cy="275029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0"/>
          <p:cNvSpPr txBox="1"/>
          <p:nvPr/>
        </p:nvSpPr>
        <p:spPr>
          <a:xfrm>
            <a:off x="148196" y="5151718"/>
            <a:ext cx="4445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 Zealand </a:t>
            </a:r>
            <a:b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Long-Tailed Bat</a:t>
            </a:r>
            <a:endParaRPr/>
          </a:p>
        </p:txBody>
      </p:sp>
      <p:sp>
        <p:nvSpPr>
          <p:cNvPr id="207" name="Google Shape;207;p10"/>
          <p:cNvSpPr txBox="1"/>
          <p:nvPr/>
        </p:nvSpPr>
        <p:spPr>
          <a:xfrm>
            <a:off x="0" y="55298"/>
            <a:ext cx="1111885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do you notice about these bats’ tails? </a:t>
            </a:r>
            <a:endParaRPr/>
          </a:p>
        </p:txBody>
      </p:sp>
      <p:sp>
        <p:nvSpPr>
          <p:cNvPr id="208" name="Google Shape;208;p10"/>
          <p:cNvSpPr txBox="1"/>
          <p:nvPr/>
        </p:nvSpPr>
        <p:spPr>
          <a:xfrm>
            <a:off x="3372851" y="5401787"/>
            <a:ext cx="5664823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Why do you think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Mexican free-tailed bats have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“free-tailed” in their name?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map of the world&#10;&#10;Description automatically generated" id="214" name="Google Shape;21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57863" y="0"/>
            <a:ext cx="8434137" cy="6866147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1"/>
          <p:cNvSpPr/>
          <p:nvPr/>
        </p:nvSpPr>
        <p:spPr>
          <a:xfrm>
            <a:off x="276726" y="5739063"/>
            <a:ext cx="336884" cy="312821"/>
          </a:xfrm>
          <a:prstGeom prst="rect">
            <a:avLst/>
          </a:prstGeom>
          <a:solidFill>
            <a:srgbClr val="F74A47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11"/>
          <p:cNvSpPr txBox="1"/>
          <p:nvPr/>
        </p:nvSpPr>
        <p:spPr>
          <a:xfrm>
            <a:off x="120316" y="5109510"/>
            <a:ext cx="1571264" cy="4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Map Key</a:t>
            </a:r>
            <a:endParaRPr/>
          </a:p>
        </p:txBody>
      </p:sp>
      <p:sp>
        <p:nvSpPr>
          <p:cNvPr id="217" name="Google Shape;217;p11"/>
          <p:cNvSpPr txBox="1"/>
          <p:nvPr/>
        </p:nvSpPr>
        <p:spPr>
          <a:xfrm>
            <a:off x="613610" y="5682552"/>
            <a:ext cx="2907463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Mexican free-tailed </a:t>
            </a:r>
            <a:br>
              <a:rPr lang="en-US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US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bats live here.</a:t>
            </a:r>
            <a:endParaRPr/>
          </a:p>
        </p:txBody>
      </p:sp>
      <p:sp>
        <p:nvSpPr>
          <p:cNvPr id="218" name="Google Shape;218;p11"/>
          <p:cNvSpPr txBox="1"/>
          <p:nvPr/>
        </p:nvSpPr>
        <p:spPr>
          <a:xfrm>
            <a:off x="0" y="1509963"/>
            <a:ext cx="3757863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 Mexican free-tailed bats live in your area? </a:t>
            </a:r>
            <a:endParaRPr/>
          </a:p>
        </p:txBody>
      </p:sp>
      <p:sp>
        <p:nvSpPr>
          <p:cNvPr id="219" name="Google Shape;219;p11"/>
          <p:cNvSpPr txBox="1"/>
          <p:nvPr/>
        </p:nvSpPr>
        <p:spPr>
          <a:xfrm>
            <a:off x="6096001" y="0"/>
            <a:ext cx="60960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venir"/>
              <a:buNone/>
            </a:pPr>
            <a:r>
              <a:rPr lang="en-US" sz="12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Map: Bat Conservation International https://www.batcon.org/bat/tadarida-brasiliensis/ </a:t>
            </a:r>
            <a:endParaRPr/>
          </a:p>
        </p:txBody>
      </p:sp>
      <p:pic>
        <p:nvPicPr>
          <p:cNvPr id="220" name="Google Shape;220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10239" y="5644030"/>
            <a:ext cx="1194920" cy="1194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large group of birds flying over a hole in a grassy area&#10;&#10;Description automatically generated" id="226" name="Google Shape;226;p12"/>
          <p:cNvPicPr preferRelativeResize="0"/>
          <p:nvPr/>
        </p:nvPicPr>
        <p:blipFill rotWithShape="1">
          <a:blip r:embed="rId3">
            <a:alphaModFix/>
          </a:blip>
          <a:srcRect b="0" l="600" r="0" t="23303"/>
          <a:stretch/>
        </p:blipFill>
        <p:spPr>
          <a:xfrm>
            <a:off x="0" y="0"/>
            <a:ext cx="12192000" cy="627158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2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2"/>
          <p:cNvSpPr txBox="1"/>
          <p:nvPr/>
        </p:nvSpPr>
        <p:spPr>
          <a:xfrm>
            <a:off x="7385916" y="6330434"/>
            <a:ext cx="396788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MEXICAN FREE-TAILED BATS</a:t>
            </a:r>
            <a:endParaRPr/>
          </a:p>
        </p:txBody>
      </p:sp>
      <p:pic>
        <p:nvPicPr>
          <p:cNvPr descr="A bat with wings in the air&#10;&#10;Description automatically generated" id="229" name="Google Shape;229;p12"/>
          <p:cNvPicPr preferRelativeResize="0"/>
          <p:nvPr/>
        </p:nvPicPr>
        <p:blipFill rotWithShape="1">
          <a:blip r:embed="rId4">
            <a:alphaModFix/>
          </a:blip>
          <a:srcRect b="21956" l="0" r="0" t="2549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2"/>
          <p:cNvSpPr txBox="1"/>
          <p:nvPr/>
        </p:nvSpPr>
        <p:spPr>
          <a:xfrm>
            <a:off x="-1" y="5974318"/>
            <a:ext cx="727217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Image: Fin &amp; Fur Films Productions 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pile of brown objects&#10;&#10;Description automatically generated" id="236" name="Google Shape;236;p13"/>
          <p:cNvPicPr preferRelativeResize="0"/>
          <p:nvPr/>
        </p:nvPicPr>
        <p:blipFill rotWithShape="1">
          <a:blip r:embed="rId3">
            <a:alphaModFix/>
          </a:blip>
          <a:srcRect b="24063" l="0" r="0" t="0"/>
          <a:stretch/>
        </p:blipFill>
        <p:spPr>
          <a:xfrm>
            <a:off x="0" y="0"/>
            <a:ext cx="12192000" cy="61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3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13"/>
          <p:cNvSpPr txBox="1"/>
          <p:nvPr/>
        </p:nvSpPr>
        <p:spPr>
          <a:xfrm>
            <a:off x="7385916" y="6330434"/>
            <a:ext cx="396788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MEXICAN FREE-TAILED BATS</a:t>
            </a:r>
            <a:endParaRPr/>
          </a:p>
        </p:txBody>
      </p:sp>
      <p:pic>
        <p:nvPicPr>
          <p:cNvPr descr="A bat with wings in the air&#10;&#10;Description automatically generated" id="239" name="Google Shape;239;p13"/>
          <p:cNvPicPr preferRelativeResize="0"/>
          <p:nvPr/>
        </p:nvPicPr>
        <p:blipFill rotWithShape="1">
          <a:blip r:embed="rId4">
            <a:alphaModFix/>
          </a:blip>
          <a:srcRect b="21956" l="0" r="0" t="2549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3"/>
          <p:cNvSpPr txBox="1"/>
          <p:nvPr/>
        </p:nvSpPr>
        <p:spPr>
          <a:xfrm>
            <a:off x="-1" y="5974318"/>
            <a:ext cx="727217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Image: Fin &amp; Fur Films Productions 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4"/>
          <p:cNvSpPr txBox="1"/>
          <p:nvPr/>
        </p:nvSpPr>
        <p:spPr>
          <a:xfrm>
            <a:off x="-133350" y="778411"/>
            <a:ext cx="375786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Bracken Cave</a:t>
            </a:r>
            <a:endParaRPr/>
          </a:p>
        </p:txBody>
      </p:sp>
      <p:pic>
        <p:nvPicPr>
          <p:cNvPr descr="A map of the united states&#10;&#10;Description automatically generated" id="247" name="Google Shape;24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3120" y="67691"/>
            <a:ext cx="7548880" cy="6790309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4"/>
          <p:cNvSpPr txBox="1"/>
          <p:nvPr/>
        </p:nvSpPr>
        <p:spPr>
          <a:xfrm>
            <a:off x="127979" y="1551927"/>
            <a:ext cx="4515141" cy="44012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571500" lvl="0" marL="5715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What large city is closest to Bracken Cave? </a:t>
            </a:r>
            <a:endParaRPr/>
          </a:p>
          <a:p>
            <a:pPr indent="-571500" lvl="0" marL="5715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How long would it take you to get to Bracken Cave?</a:t>
            </a:r>
            <a:endParaRPr/>
          </a:p>
          <a:p>
            <a:pPr indent="-571500" lvl="0" marL="5715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Have you heard of Bracken Cave before?</a:t>
            </a:r>
            <a:endParaRPr/>
          </a:p>
          <a:p>
            <a:pPr indent="-571500" lvl="0" marL="5715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Have you visited the cave yet? </a:t>
            </a:r>
            <a:endParaRPr/>
          </a:p>
        </p:txBody>
      </p:sp>
      <p:pic>
        <p:nvPicPr>
          <p:cNvPr id="249" name="Google Shape;249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97080" y="5595389"/>
            <a:ext cx="1194920" cy="1194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map of texas with different colored states&#10;&#10;Description automatically generated" id="255" name="Google Shape;25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42087" y="0"/>
            <a:ext cx="8449913" cy="6953249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15"/>
          <p:cNvSpPr txBox="1"/>
          <p:nvPr/>
        </p:nvSpPr>
        <p:spPr>
          <a:xfrm>
            <a:off x="9525000" y="3588992"/>
            <a:ext cx="191355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Coastal Plains </a:t>
            </a:r>
            <a:endParaRPr/>
          </a:p>
        </p:txBody>
      </p:sp>
      <p:sp>
        <p:nvSpPr>
          <p:cNvPr id="257" name="Google Shape;257;p15"/>
          <p:cNvSpPr txBox="1"/>
          <p:nvPr/>
        </p:nvSpPr>
        <p:spPr>
          <a:xfrm>
            <a:off x="7696685" y="2271326"/>
            <a:ext cx="191355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Central Plains </a:t>
            </a:r>
            <a:endParaRPr/>
          </a:p>
        </p:txBody>
      </p:sp>
      <p:sp>
        <p:nvSpPr>
          <p:cNvPr id="258" name="Google Shape;258;p15"/>
          <p:cNvSpPr txBox="1"/>
          <p:nvPr/>
        </p:nvSpPr>
        <p:spPr>
          <a:xfrm>
            <a:off x="6191735" y="1682697"/>
            <a:ext cx="191355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Great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Plains </a:t>
            </a:r>
            <a:endParaRPr/>
          </a:p>
        </p:txBody>
      </p:sp>
      <p:sp>
        <p:nvSpPr>
          <p:cNvPr id="259" name="Google Shape;259;p15"/>
          <p:cNvSpPr txBox="1"/>
          <p:nvPr/>
        </p:nvSpPr>
        <p:spPr>
          <a:xfrm>
            <a:off x="4708374" y="2913922"/>
            <a:ext cx="191355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Mountains &amp; Basins </a:t>
            </a:r>
            <a:endParaRPr/>
          </a:p>
        </p:txBody>
      </p:sp>
      <p:sp>
        <p:nvSpPr>
          <p:cNvPr id="260" name="Google Shape;260;p15"/>
          <p:cNvSpPr txBox="1"/>
          <p:nvPr/>
        </p:nvSpPr>
        <p:spPr>
          <a:xfrm>
            <a:off x="-106797" y="4968321"/>
            <a:ext cx="6284560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Which physical region(s) of Texas is Bracken Cave Preserve located in?</a:t>
            </a:r>
            <a:endParaRPr/>
          </a:p>
        </p:txBody>
      </p:sp>
      <p:sp>
        <p:nvSpPr>
          <p:cNvPr id="261" name="Google Shape;261;p15"/>
          <p:cNvSpPr txBox="1"/>
          <p:nvPr/>
        </p:nvSpPr>
        <p:spPr>
          <a:xfrm>
            <a:off x="-106797" y="370479"/>
            <a:ext cx="6284560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Bracken Cave is located in </a:t>
            </a: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Bracken Cave Preserve </a:t>
            </a:r>
            <a:r>
              <a:rPr lang="en-US" sz="3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which spans 1,400+ acres.</a:t>
            </a:r>
            <a:endParaRPr/>
          </a:p>
        </p:txBody>
      </p:sp>
      <p:sp>
        <p:nvSpPr>
          <p:cNvPr id="262" name="Google Shape;262;p15"/>
          <p:cNvSpPr/>
          <p:nvPr/>
        </p:nvSpPr>
        <p:spPr>
          <a:xfrm rot="1903515">
            <a:off x="8808994" y="4489283"/>
            <a:ext cx="377849" cy="309173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15"/>
          <p:cNvSpPr txBox="1"/>
          <p:nvPr/>
        </p:nvSpPr>
        <p:spPr>
          <a:xfrm>
            <a:off x="8810625" y="4566121"/>
            <a:ext cx="142875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Bracken Cave Preserve </a:t>
            </a:r>
            <a:endParaRPr/>
          </a:p>
        </p:txBody>
      </p:sp>
      <p:sp>
        <p:nvSpPr>
          <p:cNvPr id="264" name="Google Shape;264;p15"/>
          <p:cNvSpPr txBox="1"/>
          <p:nvPr/>
        </p:nvSpPr>
        <p:spPr>
          <a:xfrm>
            <a:off x="9066179" y="26477"/>
            <a:ext cx="3125821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*This map roughly estimates the location of Bracken Cave Preserve. This map is not to scale.  </a:t>
            </a:r>
            <a:endParaRPr/>
          </a:p>
        </p:txBody>
      </p:sp>
      <p:pic>
        <p:nvPicPr>
          <p:cNvPr id="265" name="Google Shape;265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41093" y="5644030"/>
            <a:ext cx="1194920" cy="1194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6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2" name="Google Shape;272;p16"/>
          <p:cNvCxnSpPr/>
          <p:nvPr/>
        </p:nvCxnSpPr>
        <p:spPr>
          <a:xfrm>
            <a:off x="0" y="685800"/>
            <a:ext cx="11353800" cy="0"/>
          </a:xfrm>
          <a:prstGeom prst="straightConnector1">
            <a:avLst/>
          </a:prstGeom>
          <a:noFill/>
          <a:ln cap="flat" cmpd="sng" w="28575">
            <a:solidFill>
              <a:srgbClr val="151C2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Text&#10;&#10;Description automatically generated" id="273" name="Google Shape;27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2756" y="-307957"/>
            <a:ext cx="3541986" cy="1285609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16"/>
          <p:cNvSpPr txBox="1"/>
          <p:nvPr/>
        </p:nvSpPr>
        <p:spPr>
          <a:xfrm>
            <a:off x="7385916" y="6330434"/>
            <a:ext cx="396788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MEXICAN FREE-TAILED BATS</a:t>
            </a:r>
            <a:endParaRPr/>
          </a:p>
        </p:txBody>
      </p:sp>
      <p:pic>
        <p:nvPicPr>
          <p:cNvPr descr="A bat with wings in the air&#10;&#10;Description automatically generated" id="275" name="Google Shape;275;p16"/>
          <p:cNvPicPr preferRelativeResize="0"/>
          <p:nvPr/>
        </p:nvPicPr>
        <p:blipFill rotWithShape="1">
          <a:blip r:embed="rId4">
            <a:alphaModFix/>
          </a:blip>
          <a:srcRect b="21956" l="0" r="0" t="2549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16"/>
          <p:cNvSpPr txBox="1"/>
          <p:nvPr/>
        </p:nvSpPr>
        <p:spPr>
          <a:xfrm>
            <a:off x="0" y="2367523"/>
            <a:ext cx="12192000" cy="17851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Explore 2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Biodiversity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7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3" name="Google Shape;283;p17"/>
          <p:cNvCxnSpPr/>
          <p:nvPr/>
        </p:nvCxnSpPr>
        <p:spPr>
          <a:xfrm>
            <a:off x="0" y="685800"/>
            <a:ext cx="11353800" cy="0"/>
          </a:xfrm>
          <a:prstGeom prst="straightConnector1">
            <a:avLst/>
          </a:prstGeom>
          <a:noFill/>
          <a:ln cap="flat" cmpd="sng" w="28575">
            <a:solidFill>
              <a:srgbClr val="151C2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Text&#10;&#10;Description automatically generated" id="284" name="Google Shape;28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2756" y="-307957"/>
            <a:ext cx="3541986" cy="1285609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7"/>
          <p:cNvSpPr txBox="1"/>
          <p:nvPr/>
        </p:nvSpPr>
        <p:spPr>
          <a:xfrm>
            <a:off x="7385916" y="6330434"/>
            <a:ext cx="396788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MEXICAN FREE-TAILED BATS</a:t>
            </a:r>
            <a:endParaRPr/>
          </a:p>
        </p:txBody>
      </p:sp>
      <p:pic>
        <p:nvPicPr>
          <p:cNvPr descr="A bat with wings in the air&#10;&#10;Description automatically generated" id="286" name="Google Shape;286;p17"/>
          <p:cNvPicPr preferRelativeResize="0"/>
          <p:nvPr/>
        </p:nvPicPr>
        <p:blipFill rotWithShape="1">
          <a:blip r:embed="rId4">
            <a:alphaModFix/>
          </a:blip>
          <a:srcRect b="21956" l="0" r="0" t="2549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7"/>
          <p:cNvSpPr txBox="1"/>
          <p:nvPr/>
        </p:nvSpPr>
        <p:spPr>
          <a:xfrm>
            <a:off x="0" y="2367523"/>
            <a:ext cx="12192000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Biodiversity</a:t>
            </a:r>
            <a:endParaRPr sz="10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54" y="0"/>
            <a:ext cx="12156892" cy="6888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6" name="Google Shape;116;p2"/>
          <p:cNvCxnSpPr/>
          <p:nvPr/>
        </p:nvCxnSpPr>
        <p:spPr>
          <a:xfrm>
            <a:off x="0" y="685800"/>
            <a:ext cx="11353800" cy="0"/>
          </a:xfrm>
          <a:prstGeom prst="straightConnector1">
            <a:avLst/>
          </a:prstGeom>
          <a:noFill/>
          <a:ln cap="flat" cmpd="sng" w="28575">
            <a:solidFill>
              <a:srgbClr val="151C2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Text&#10;&#10;Description automatically generated" id="117" name="Google Shape;11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2756" y="-307957"/>
            <a:ext cx="3541986" cy="1285609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"/>
          <p:cNvSpPr txBox="1"/>
          <p:nvPr/>
        </p:nvSpPr>
        <p:spPr>
          <a:xfrm>
            <a:off x="7385916" y="6330434"/>
            <a:ext cx="396788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MEXICAN FREE-TAILED BATS</a:t>
            </a:r>
            <a:endParaRPr/>
          </a:p>
        </p:txBody>
      </p:sp>
      <p:pic>
        <p:nvPicPr>
          <p:cNvPr descr="A bat with wings in the air&#10;&#10;Description automatically generated" id="119" name="Google Shape;119;p2"/>
          <p:cNvPicPr preferRelativeResize="0"/>
          <p:nvPr/>
        </p:nvPicPr>
        <p:blipFill rotWithShape="1">
          <a:blip r:embed="rId4">
            <a:alphaModFix/>
          </a:blip>
          <a:srcRect b="21956" l="0" r="0" t="2549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"/>
          <p:cNvSpPr txBox="1"/>
          <p:nvPr/>
        </p:nvSpPr>
        <p:spPr>
          <a:xfrm>
            <a:off x="0" y="2367523"/>
            <a:ext cx="12192000" cy="17851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Engage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Bat Facts or Bat Myths?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338"/>
            <a:ext cx="12269784" cy="6901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1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2" name="Google Shape;312;p21"/>
          <p:cNvCxnSpPr/>
          <p:nvPr/>
        </p:nvCxnSpPr>
        <p:spPr>
          <a:xfrm>
            <a:off x="0" y="685800"/>
            <a:ext cx="11353800" cy="0"/>
          </a:xfrm>
          <a:prstGeom prst="straightConnector1">
            <a:avLst/>
          </a:prstGeom>
          <a:noFill/>
          <a:ln cap="flat" cmpd="sng" w="28575">
            <a:solidFill>
              <a:srgbClr val="151C2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Text&#10;&#10;Description automatically generated" id="313" name="Google Shape;31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2756" y="-307957"/>
            <a:ext cx="3541986" cy="1285609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21"/>
          <p:cNvSpPr txBox="1"/>
          <p:nvPr/>
        </p:nvSpPr>
        <p:spPr>
          <a:xfrm>
            <a:off x="7385916" y="6330434"/>
            <a:ext cx="396788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MEXICAN FREE-TAILED BATS</a:t>
            </a:r>
            <a:endParaRPr/>
          </a:p>
        </p:txBody>
      </p:sp>
      <p:pic>
        <p:nvPicPr>
          <p:cNvPr descr="A bat with wings in the air&#10;&#10;Description automatically generated" id="315" name="Google Shape;315;p21"/>
          <p:cNvPicPr preferRelativeResize="0"/>
          <p:nvPr/>
        </p:nvPicPr>
        <p:blipFill rotWithShape="1">
          <a:blip r:embed="rId4">
            <a:alphaModFix/>
          </a:blip>
          <a:srcRect b="21956" l="0" r="0" t="2549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21"/>
          <p:cNvSpPr txBox="1"/>
          <p:nvPr/>
        </p:nvSpPr>
        <p:spPr>
          <a:xfrm>
            <a:off x="0" y="2367523"/>
            <a:ext cx="12192000" cy="17851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Explore 3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Ecological Relationships &amp; Sustainability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nake eating a cactus&#10;&#10;Description automatically generated" id="322" name="Google Shape;322;p22"/>
          <p:cNvPicPr preferRelativeResize="0"/>
          <p:nvPr/>
        </p:nvPicPr>
        <p:blipFill rotWithShape="1">
          <a:blip r:embed="rId3">
            <a:alphaModFix/>
          </a:blip>
          <a:srcRect b="0" l="17877" r="13172" t="4776"/>
          <a:stretch/>
        </p:blipFill>
        <p:spPr>
          <a:xfrm>
            <a:off x="5964080" y="1115409"/>
            <a:ext cx="5318107" cy="4896337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22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4" name="Google Shape;324;p22"/>
          <p:cNvCxnSpPr/>
          <p:nvPr/>
        </p:nvCxnSpPr>
        <p:spPr>
          <a:xfrm>
            <a:off x="0" y="685800"/>
            <a:ext cx="11353800" cy="0"/>
          </a:xfrm>
          <a:prstGeom prst="straightConnector1">
            <a:avLst/>
          </a:prstGeom>
          <a:noFill/>
          <a:ln cap="flat" cmpd="sng" w="28575">
            <a:solidFill>
              <a:srgbClr val="151C2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Text&#10;&#10;Description automatically generated" id="325" name="Google Shape;325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2756" y="-307957"/>
            <a:ext cx="3541986" cy="1285609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22"/>
          <p:cNvSpPr txBox="1"/>
          <p:nvPr/>
        </p:nvSpPr>
        <p:spPr>
          <a:xfrm>
            <a:off x="7385916" y="6330434"/>
            <a:ext cx="396788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MEXICAN FREE-TAILED BATS</a:t>
            </a:r>
            <a:endParaRPr/>
          </a:p>
        </p:txBody>
      </p:sp>
      <p:pic>
        <p:nvPicPr>
          <p:cNvPr descr="A bat with wings in the air&#10;&#10;Description automatically generated" id="327" name="Google Shape;327;p22"/>
          <p:cNvPicPr preferRelativeResize="0"/>
          <p:nvPr/>
        </p:nvPicPr>
        <p:blipFill rotWithShape="1">
          <a:blip r:embed="rId5">
            <a:alphaModFix/>
          </a:blip>
          <a:srcRect b="21956" l="0" r="0" t="2549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2"/>
          <p:cNvSpPr txBox="1"/>
          <p:nvPr/>
        </p:nvSpPr>
        <p:spPr>
          <a:xfrm>
            <a:off x="-1" y="2359075"/>
            <a:ext cx="5964080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Predatory Relationship</a:t>
            </a:r>
            <a:endParaRPr sz="3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22"/>
          <p:cNvSpPr txBox="1"/>
          <p:nvPr/>
        </p:nvSpPr>
        <p:spPr>
          <a:xfrm>
            <a:off x="19139" y="2993300"/>
            <a:ext cx="5964080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one organism (the predator) hunts and eats another </a:t>
            </a:r>
            <a:br>
              <a:rPr lang="en-US" sz="3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US" sz="3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organism (the prey)</a:t>
            </a:r>
            <a:endParaRPr/>
          </a:p>
        </p:txBody>
      </p:sp>
      <p:sp>
        <p:nvSpPr>
          <p:cNvPr id="330" name="Google Shape;330;p22"/>
          <p:cNvSpPr txBox="1"/>
          <p:nvPr/>
        </p:nvSpPr>
        <p:spPr>
          <a:xfrm>
            <a:off x="6048280" y="3182460"/>
            <a:ext cx="1205097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prey</a:t>
            </a:r>
            <a:endParaRPr sz="30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1" name="Google Shape;331;p22"/>
          <p:cNvSpPr/>
          <p:nvPr/>
        </p:nvSpPr>
        <p:spPr>
          <a:xfrm rot="8171402">
            <a:off x="8518765" y="2099517"/>
            <a:ext cx="1994700" cy="45597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22"/>
          <p:cNvSpPr txBox="1"/>
          <p:nvPr/>
        </p:nvSpPr>
        <p:spPr>
          <a:xfrm>
            <a:off x="9369858" y="1089986"/>
            <a:ext cx="1977390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predator</a:t>
            </a:r>
            <a:endParaRPr sz="30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3" name="Google Shape;333;p22"/>
          <p:cNvSpPr/>
          <p:nvPr/>
        </p:nvSpPr>
        <p:spPr>
          <a:xfrm rot="-1260590">
            <a:off x="6544453" y="2714592"/>
            <a:ext cx="1194460" cy="45597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22"/>
          <p:cNvSpPr txBox="1"/>
          <p:nvPr/>
        </p:nvSpPr>
        <p:spPr>
          <a:xfrm>
            <a:off x="5781676" y="5774860"/>
            <a:ext cx="243761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Fin &amp; Fur Films Productions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3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1" name="Google Shape;341;p23"/>
          <p:cNvCxnSpPr/>
          <p:nvPr/>
        </p:nvCxnSpPr>
        <p:spPr>
          <a:xfrm>
            <a:off x="0" y="685800"/>
            <a:ext cx="11353800" cy="0"/>
          </a:xfrm>
          <a:prstGeom prst="straightConnector1">
            <a:avLst/>
          </a:prstGeom>
          <a:noFill/>
          <a:ln cap="flat" cmpd="sng" w="28575">
            <a:solidFill>
              <a:srgbClr val="151C2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Text&#10;&#10;Description automatically generated" id="342" name="Google Shape;34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2756" y="-307957"/>
            <a:ext cx="3541986" cy="1285609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23"/>
          <p:cNvSpPr txBox="1"/>
          <p:nvPr/>
        </p:nvSpPr>
        <p:spPr>
          <a:xfrm>
            <a:off x="7385916" y="6330434"/>
            <a:ext cx="396788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MEXICAN FREE-TAILED BATS</a:t>
            </a:r>
            <a:endParaRPr/>
          </a:p>
        </p:txBody>
      </p:sp>
      <p:pic>
        <p:nvPicPr>
          <p:cNvPr descr="A bat with wings in the air&#10;&#10;Description automatically generated" id="344" name="Google Shape;344;p23"/>
          <p:cNvPicPr preferRelativeResize="0"/>
          <p:nvPr/>
        </p:nvPicPr>
        <p:blipFill rotWithShape="1">
          <a:blip r:embed="rId4">
            <a:alphaModFix/>
          </a:blip>
          <a:srcRect b="21956" l="0" r="0" t="2549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23"/>
          <p:cNvSpPr txBox="1"/>
          <p:nvPr/>
        </p:nvSpPr>
        <p:spPr>
          <a:xfrm>
            <a:off x="41030" y="1034400"/>
            <a:ext cx="5451231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Competitive Relationship</a:t>
            </a:r>
            <a:endParaRPr sz="3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23"/>
          <p:cNvSpPr txBox="1"/>
          <p:nvPr/>
        </p:nvSpPr>
        <p:spPr>
          <a:xfrm>
            <a:off x="262756" y="1737113"/>
            <a:ext cx="4987696" cy="44012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occurs when two or more organisms need the same limited resources to survive &amp; reproduce within an ecosystem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competition can happen between organisms of the same species &amp; among members of different species </a:t>
            </a:r>
            <a:endParaRPr/>
          </a:p>
        </p:txBody>
      </p:sp>
      <p:pic>
        <p:nvPicPr>
          <p:cNvPr descr="A group of deer fighting&#10;&#10;Description automatically generated" id="347" name="Google Shape;347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39979" y="1911082"/>
            <a:ext cx="6640180" cy="3501657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23"/>
          <p:cNvSpPr txBox="1"/>
          <p:nvPr/>
        </p:nvSpPr>
        <p:spPr>
          <a:xfrm>
            <a:off x="9674616" y="1911082"/>
            <a:ext cx="243761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Fin &amp; Fur Films Productions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4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5" name="Google Shape;355;p24"/>
          <p:cNvCxnSpPr/>
          <p:nvPr/>
        </p:nvCxnSpPr>
        <p:spPr>
          <a:xfrm>
            <a:off x="0" y="685800"/>
            <a:ext cx="11353800" cy="0"/>
          </a:xfrm>
          <a:prstGeom prst="straightConnector1">
            <a:avLst/>
          </a:prstGeom>
          <a:noFill/>
          <a:ln cap="flat" cmpd="sng" w="28575">
            <a:solidFill>
              <a:srgbClr val="151C2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Text&#10;&#10;Description automatically generated" id="356" name="Google Shape;356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2756" y="-307957"/>
            <a:ext cx="3541986" cy="1285609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24"/>
          <p:cNvSpPr txBox="1"/>
          <p:nvPr/>
        </p:nvSpPr>
        <p:spPr>
          <a:xfrm>
            <a:off x="7385916" y="6330434"/>
            <a:ext cx="396788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MEXICAN FREE-TAILED BATS</a:t>
            </a:r>
            <a:endParaRPr/>
          </a:p>
        </p:txBody>
      </p:sp>
      <p:pic>
        <p:nvPicPr>
          <p:cNvPr descr="A bat with wings in the air&#10;&#10;Description automatically generated" id="358" name="Google Shape;358;p24"/>
          <p:cNvPicPr preferRelativeResize="0"/>
          <p:nvPr/>
        </p:nvPicPr>
        <p:blipFill rotWithShape="1">
          <a:blip r:embed="rId4">
            <a:alphaModFix/>
          </a:blip>
          <a:srcRect b="21956" l="0" r="0" t="2549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24"/>
          <p:cNvSpPr txBox="1"/>
          <p:nvPr/>
        </p:nvSpPr>
        <p:spPr>
          <a:xfrm>
            <a:off x="101600" y="2889854"/>
            <a:ext cx="4744720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Symbiotic Relationship</a:t>
            </a:r>
            <a:endParaRPr sz="3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24"/>
          <p:cNvSpPr txBox="1"/>
          <p:nvPr/>
        </p:nvSpPr>
        <p:spPr>
          <a:xfrm>
            <a:off x="5019040" y="2906317"/>
            <a:ext cx="7071360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 close, prolonged (lengthy) association between two or more different species 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5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7" name="Google Shape;367;p25"/>
          <p:cNvCxnSpPr/>
          <p:nvPr/>
        </p:nvCxnSpPr>
        <p:spPr>
          <a:xfrm>
            <a:off x="0" y="685800"/>
            <a:ext cx="11353800" cy="0"/>
          </a:xfrm>
          <a:prstGeom prst="straightConnector1">
            <a:avLst/>
          </a:prstGeom>
          <a:noFill/>
          <a:ln cap="flat" cmpd="sng" w="28575">
            <a:solidFill>
              <a:srgbClr val="151C2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Text&#10;&#10;Description automatically generated" id="368" name="Google Shape;36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2756" y="-307957"/>
            <a:ext cx="3541986" cy="1285609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25"/>
          <p:cNvSpPr txBox="1"/>
          <p:nvPr/>
        </p:nvSpPr>
        <p:spPr>
          <a:xfrm>
            <a:off x="7385916" y="6330434"/>
            <a:ext cx="396788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MEXICAN FREE-TAILED BATS</a:t>
            </a:r>
            <a:endParaRPr/>
          </a:p>
        </p:txBody>
      </p:sp>
      <p:pic>
        <p:nvPicPr>
          <p:cNvPr descr="A bat with wings in the air&#10;&#10;Description automatically generated" id="370" name="Google Shape;370;p25"/>
          <p:cNvPicPr preferRelativeResize="0"/>
          <p:nvPr/>
        </p:nvPicPr>
        <p:blipFill rotWithShape="1">
          <a:blip r:embed="rId4">
            <a:alphaModFix/>
          </a:blip>
          <a:srcRect b="21956" l="0" r="0" t="2549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25"/>
          <p:cNvSpPr txBox="1"/>
          <p:nvPr/>
        </p:nvSpPr>
        <p:spPr>
          <a:xfrm>
            <a:off x="0" y="754104"/>
            <a:ext cx="12192000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Symbiotic Relationships</a:t>
            </a:r>
            <a:endParaRPr sz="3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25"/>
          <p:cNvSpPr txBox="1"/>
          <p:nvPr/>
        </p:nvSpPr>
        <p:spPr>
          <a:xfrm>
            <a:off x="262756" y="2356050"/>
            <a:ext cx="9307964" cy="3539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Mutualism</a:t>
            </a:r>
            <a:r>
              <a:rPr lang="en-US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(+/+) - a symbiotic relationship between two species in which both benefit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Commensalism</a:t>
            </a:r>
            <a:r>
              <a:rPr lang="en-US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(+/0) - a symbiotic relationship between two species in which one benefits, and the other is unaffected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Parasitism</a:t>
            </a:r>
            <a:r>
              <a:rPr lang="en-US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(+/-) - a symbiotic relationship between two species in which one benefits, and the other is harmed</a:t>
            </a:r>
            <a:endParaRPr/>
          </a:p>
        </p:txBody>
      </p:sp>
      <p:sp>
        <p:nvSpPr>
          <p:cNvPr id="373" name="Google Shape;373;p25"/>
          <p:cNvSpPr txBox="1"/>
          <p:nvPr/>
        </p:nvSpPr>
        <p:spPr>
          <a:xfrm>
            <a:off x="0" y="1308102"/>
            <a:ext cx="12192000" cy="892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close, prolonged (lengthy) associations between </a:t>
            </a:r>
            <a:br>
              <a:rPr lang="en-US" sz="2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US" sz="2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two or more different species </a:t>
            </a:r>
            <a:endParaRPr/>
          </a:p>
        </p:txBody>
      </p:sp>
      <p:sp>
        <p:nvSpPr>
          <p:cNvPr id="374" name="Google Shape;374;p25"/>
          <p:cNvSpPr/>
          <p:nvPr/>
        </p:nvSpPr>
        <p:spPr>
          <a:xfrm>
            <a:off x="10749280" y="5011216"/>
            <a:ext cx="1158240" cy="891836"/>
          </a:xfrm>
          <a:prstGeom prst="mathMinus">
            <a:avLst>
              <a:gd fmla="val 23520" name="adj1"/>
            </a:avLst>
          </a:prstGeom>
          <a:solidFill>
            <a:srgbClr val="36563D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25"/>
          <p:cNvSpPr/>
          <p:nvPr/>
        </p:nvSpPr>
        <p:spPr>
          <a:xfrm>
            <a:off x="9398000" y="2260394"/>
            <a:ext cx="1158240" cy="988515"/>
          </a:xfrm>
          <a:prstGeom prst="mathPlus">
            <a:avLst>
              <a:gd fmla="val 23520" name="adj1"/>
            </a:avLst>
          </a:prstGeom>
          <a:solidFill>
            <a:srgbClr val="36563D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25"/>
          <p:cNvSpPr/>
          <p:nvPr/>
        </p:nvSpPr>
        <p:spPr>
          <a:xfrm>
            <a:off x="9398000" y="3518057"/>
            <a:ext cx="1158240" cy="988515"/>
          </a:xfrm>
          <a:prstGeom prst="mathPlus">
            <a:avLst>
              <a:gd fmla="val 23520" name="adj1"/>
            </a:avLst>
          </a:prstGeom>
          <a:solidFill>
            <a:srgbClr val="36563D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25"/>
          <p:cNvSpPr/>
          <p:nvPr/>
        </p:nvSpPr>
        <p:spPr>
          <a:xfrm>
            <a:off x="9398000" y="4906965"/>
            <a:ext cx="1158240" cy="988515"/>
          </a:xfrm>
          <a:prstGeom prst="mathPlus">
            <a:avLst>
              <a:gd fmla="val 23520" name="adj1"/>
            </a:avLst>
          </a:prstGeom>
          <a:solidFill>
            <a:srgbClr val="36563D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25"/>
          <p:cNvSpPr/>
          <p:nvPr/>
        </p:nvSpPr>
        <p:spPr>
          <a:xfrm>
            <a:off x="10749280" y="2260394"/>
            <a:ext cx="1158240" cy="988515"/>
          </a:xfrm>
          <a:prstGeom prst="mathPlus">
            <a:avLst>
              <a:gd fmla="val 23520" name="adj1"/>
            </a:avLst>
          </a:prstGeom>
          <a:solidFill>
            <a:srgbClr val="36563D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25"/>
          <p:cNvSpPr/>
          <p:nvPr/>
        </p:nvSpPr>
        <p:spPr>
          <a:xfrm>
            <a:off x="10957560" y="3585502"/>
            <a:ext cx="792480" cy="858236"/>
          </a:xfrm>
          <a:prstGeom prst="donut">
            <a:avLst>
              <a:gd fmla="val 25000" name="adj"/>
            </a:avLst>
          </a:prstGeom>
          <a:solidFill>
            <a:srgbClr val="36563D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6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6" name="Google Shape;386;p26"/>
          <p:cNvCxnSpPr/>
          <p:nvPr/>
        </p:nvCxnSpPr>
        <p:spPr>
          <a:xfrm>
            <a:off x="0" y="685800"/>
            <a:ext cx="11353800" cy="0"/>
          </a:xfrm>
          <a:prstGeom prst="straightConnector1">
            <a:avLst/>
          </a:prstGeom>
          <a:noFill/>
          <a:ln cap="flat" cmpd="sng" w="28575">
            <a:solidFill>
              <a:srgbClr val="151C2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Text&#10;&#10;Description automatically generated" id="387" name="Google Shape;38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2756" y="-307957"/>
            <a:ext cx="3541986" cy="1285609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26"/>
          <p:cNvSpPr txBox="1"/>
          <p:nvPr/>
        </p:nvSpPr>
        <p:spPr>
          <a:xfrm>
            <a:off x="7385916" y="6330434"/>
            <a:ext cx="396788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MEXICAN FREE-TAILED BATS</a:t>
            </a:r>
            <a:endParaRPr/>
          </a:p>
        </p:txBody>
      </p:sp>
      <p:pic>
        <p:nvPicPr>
          <p:cNvPr descr="A bat with wings in the air&#10;&#10;Description automatically generated" id="389" name="Google Shape;389;p26"/>
          <p:cNvPicPr preferRelativeResize="0"/>
          <p:nvPr/>
        </p:nvPicPr>
        <p:blipFill rotWithShape="1">
          <a:blip r:embed="rId4">
            <a:alphaModFix/>
          </a:blip>
          <a:srcRect b="21956" l="0" r="0" t="2549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26"/>
          <p:cNvSpPr txBox="1"/>
          <p:nvPr/>
        </p:nvSpPr>
        <p:spPr>
          <a:xfrm>
            <a:off x="0" y="1496412"/>
            <a:ext cx="12192000" cy="3170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Ecosystem Sustainability</a:t>
            </a:r>
            <a:endParaRPr sz="10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7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7" name="Google Shape;397;p27"/>
          <p:cNvCxnSpPr/>
          <p:nvPr/>
        </p:nvCxnSpPr>
        <p:spPr>
          <a:xfrm>
            <a:off x="0" y="685800"/>
            <a:ext cx="11353800" cy="0"/>
          </a:xfrm>
          <a:prstGeom prst="straightConnector1">
            <a:avLst/>
          </a:prstGeom>
          <a:noFill/>
          <a:ln cap="flat" cmpd="sng" w="28575">
            <a:solidFill>
              <a:srgbClr val="151C2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Text&#10;&#10;Description automatically generated" id="398" name="Google Shape;39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2756" y="-307957"/>
            <a:ext cx="3541986" cy="1285609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27"/>
          <p:cNvSpPr txBox="1"/>
          <p:nvPr/>
        </p:nvSpPr>
        <p:spPr>
          <a:xfrm>
            <a:off x="7385916" y="6330434"/>
            <a:ext cx="396788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MEXICAN FREE-TAILED BATS</a:t>
            </a:r>
            <a:endParaRPr/>
          </a:p>
        </p:txBody>
      </p:sp>
      <p:pic>
        <p:nvPicPr>
          <p:cNvPr descr="A bat with wings in the air&#10;&#10;Description automatically generated" id="400" name="Google Shape;400;p27"/>
          <p:cNvPicPr preferRelativeResize="0"/>
          <p:nvPr/>
        </p:nvPicPr>
        <p:blipFill rotWithShape="1">
          <a:blip r:embed="rId4">
            <a:alphaModFix/>
          </a:blip>
          <a:srcRect b="21956" l="0" r="0" t="2549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27"/>
          <p:cNvSpPr txBox="1"/>
          <p:nvPr/>
        </p:nvSpPr>
        <p:spPr>
          <a:xfrm>
            <a:off x="419100" y="715470"/>
            <a:ext cx="11353800" cy="34470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sustainable ecosystem </a:t>
            </a:r>
            <a:r>
              <a:rPr lang="en-US" sz="30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can remain consistent over time despite disturbances and stressors. 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Disturbances are natural events like storms &amp; fires. 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Stressors are caused by human activity like building a highway &amp; pollution.</a:t>
            </a:r>
            <a:endParaRPr/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 biodiversity </a:t>
            </a:r>
            <a:r>
              <a:rPr lang="en-US" sz="30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supports a sustainable ecosystem because if one species in a biologically diverse ecosystem declines, other organisms can fill the declining organism’s roles.</a:t>
            </a:r>
            <a:endParaRPr/>
          </a:p>
        </p:txBody>
      </p:sp>
      <p:sp>
        <p:nvSpPr>
          <p:cNvPr id="402" name="Google Shape;402;p27"/>
          <p:cNvSpPr txBox="1"/>
          <p:nvPr/>
        </p:nvSpPr>
        <p:spPr>
          <a:xfrm>
            <a:off x="0" y="5539849"/>
            <a:ext cx="12192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Sources: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Tutor Chase. (n.d.) </a:t>
            </a:r>
            <a:r>
              <a:rPr i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Explain the concept of a stable ecosystem. </a:t>
            </a:r>
            <a:r>
              <a:rPr lang="en-US" sz="1200" u="sng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https://www.tutorchase.com/answers/ib/biology/explain-the-concept-of-a-stable-ecosystem</a:t>
            </a:r>
            <a:endParaRPr sz="1200">
              <a:solidFill>
                <a:srgbClr val="0563C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U.S. Department of Agriculture. (n.d.). </a:t>
            </a:r>
            <a:r>
              <a:rPr i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Disturbances and Stressors. 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Climate Hubs. </a:t>
            </a:r>
            <a:r>
              <a:rPr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https://www.climatehubs.usda.gov/disturbances-and-stressors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403" name="Google Shape;403;p27"/>
          <p:cNvSpPr txBox="1"/>
          <p:nvPr/>
        </p:nvSpPr>
        <p:spPr>
          <a:xfrm>
            <a:off x="419099" y="4343385"/>
            <a:ext cx="11353799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A8483D"/>
                </a:solidFill>
                <a:latin typeface="Arial"/>
                <a:ea typeface="Arial"/>
                <a:cs typeface="Arial"/>
                <a:sym typeface="Arial"/>
              </a:rPr>
              <a:t>Tell your partner what each of the BOLD phrases means in your own words.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A8483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A8483D"/>
                </a:solidFill>
                <a:latin typeface="Arial"/>
                <a:ea typeface="Arial"/>
                <a:cs typeface="Arial"/>
                <a:sym typeface="Arial"/>
              </a:rPr>
              <a:t>As you and your partner work together, write down at least 1 question you have. Or write down at least 1 question you think a classmate might have about these ideas.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8"/>
          <p:cNvSpPr txBox="1"/>
          <p:nvPr>
            <p:ph type="title"/>
          </p:nvPr>
        </p:nvSpPr>
        <p:spPr>
          <a:xfrm>
            <a:off x="173557" y="85334"/>
            <a:ext cx="632556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-US" sz="3000">
                <a:latin typeface="Arial"/>
                <a:ea typeface="Arial"/>
                <a:cs typeface="Arial"/>
                <a:sym typeface="Arial"/>
              </a:rPr>
              <a:t>Do you think the ecosystem in the bat videos is sustainable?</a:t>
            </a:r>
            <a:endParaRPr sz="3000"/>
          </a:p>
        </p:txBody>
      </p:sp>
      <p:pic>
        <p:nvPicPr>
          <p:cNvPr descr="A large group of birds flying over a hole in a grassy area&#10;&#10;Description automatically generated" id="410" name="Google Shape;41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2721" y="2840349"/>
            <a:ext cx="5794905" cy="38632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arge flock of birds flying over a field&#10;&#10;Description automatically generated" id="411" name="Google Shape;411;p28"/>
          <p:cNvPicPr preferRelativeResize="0"/>
          <p:nvPr/>
        </p:nvPicPr>
        <p:blipFill rotWithShape="1">
          <a:blip r:embed="rId4">
            <a:alphaModFix/>
          </a:blip>
          <a:srcRect b="0" l="0" r="0" t="4326"/>
          <a:stretch/>
        </p:blipFill>
        <p:spPr>
          <a:xfrm>
            <a:off x="6381137" y="3429000"/>
            <a:ext cx="5637306" cy="32596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nake eating a cactus&#10;&#10;Description automatically generated" id="412" name="Google Shape;412;p28"/>
          <p:cNvPicPr preferRelativeResize="0"/>
          <p:nvPr/>
        </p:nvPicPr>
        <p:blipFill rotWithShape="1">
          <a:blip r:embed="rId5">
            <a:alphaModFix/>
          </a:blip>
          <a:srcRect b="0" l="0" r="0" t="16870"/>
          <a:stretch/>
        </p:blipFill>
        <p:spPr>
          <a:xfrm>
            <a:off x="6381137" y="149727"/>
            <a:ext cx="5637306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28"/>
          <p:cNvSpPr txBox="1"/>
          <p:nvPr/>
        </p:nvSpPr>
        <p:spPr>
          <a:xfrm>
            <a:off x="9679709" y="6446044"/>
            <a:ext cx="243761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Images: Fin &amp; Fur Films Productions </a:t>
            </a:r>
            <a:endParaRPr/>
          </a:p>
        </p:txBody>
      </p:sp>
      <p:sp>
        <p:nvSpPr>
          <p:cNvPr id="414" name="Google Shape;414;p28"/>
          <p:cNvSpPr txBox="1"/>
          <p:nvPr/>
        </p:nvSpPr>
        <p:spPr>
          <a:xfrm>
            <a:off x="173557" y="1275063"/>
            <a:ext cx="6443551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 you need more info to answer this question? </a:t>
            </a:r>
            <a:br>
              <a:rPr lang="en-US"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so, what info do you need?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7" name="Google Shape;127;p3"/>
          <p:cNvCxnSpPr/>
          <p:nvPr/>
        </p:nvCxnSpPr>
        <p:spPr>
          <a:xfrm>
            <a:off x="0" y="685800"/>
            <a:ext cx="11353800" cy="0"/>
          </a:xfrm>
          <a:prstGeom prst="straightConnector1">
            <a:avLst/>
          </a:prstGeom>
          <a:noFill/>
          <a:ln cap="flat" cmpd="sng" w="28575">
            <a:solidFill>
              <a:srgbClr val="151C2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Text&#10;&#10;Description automatically generated" id="128" name="Google Shape;12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2756" y="-307957"/>
            <a:ext cx="3541986" cy="1285609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3"/>
          <p:cNvSpPr txBox="1"/>
          <p:nvPr/>
        </p:nvSpPr>
        <p:spPr>
          <a:xfrm>
            <a:off x="7385916" y="6330434"/>
            <a:ext cx="396788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MEXICAN FREE-TAILED BATS</a:t>
            </a:r>
            <a:endParaRPr/>
          </a:p>
        </p:txBody>
      </p:sp>
      <p:pic>
        <p:nvPicPr>
          <p:cNvPr descr="A bat with wings in the air&#10;&#10;Description automatically generated" id="130" name="Google Shape;130;p3"/>
          <p:cNvPicPr preferRelativeResize="0"/>
          <p:nvPr/>
        </p:nvPicPr>
        <p:blipFill rotWithShape="1">
          <a:blip r:embed="rId4">
            <a:alphaModFix/>
          </a:blip>
          <a:srcRect b="21956" l="0" r="0" t="2549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3"/>
          <p:cNvSpPr txBox="1"/>
          <p:nvPr/>
        </p:nvSpPr>
        <p:spPr>
          <a:xfrm>
            <a:off x="0" y="603543"/>
            <a:ext cx="12192000" cy="748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Bat Facts or Bat Myths?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32" name="Google Shape;132;p3"/>
          <p:cNvGraphicFramePr/>
          <p:nvPr/>
        </p:nvGraphicFramePr>
        <p:xfrm>
          <a:off x="3476345" y="144563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{084F6E78-D82C-4A76-B283-AE1B66FA75E2}</a:tableStyleId>
              </a:tblPr>
              <a:tblGrid>
                <a:gridCol w="3695700"/>
                <a:gridCol w="762000"/>
                <a:gridCol w="781600"/>
              </a:tblGrid>
              <a:tr h="428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Fact 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Myth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0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1. Bats are blind.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02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2. All bats drink blood.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91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3. Bats will fly into your hair 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1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4. All bats have rabies. 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66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5. Bats are not that important. 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6. Bats are “</a:t>
                      </a:r>
                      <a:r>
                        <a:rPr lang="en-US" sz="2000">
                          <a:latin typeface="Avenir"/>
                          <a:ea typeface="Avenir"/>
                          <a:cs typeface="Avenir"/>
                          <a:sym typeface="Avenir"/>
                        </a:rPr>
                        <a:t>v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ermin” and should be exterminated. 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7. Bats are flying mice. 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4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8. All bats are the same. 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9" name="Google Shape;139;p4"/>
          <p:cNvCxnSpPr/>
          <p:nvPr/>
        </p:nvCxnSpPr>
        <p:spPr>
          <a:xfrm>
            <a:off x="0" y="685800"/>
            <a:ext cx="11353800" cy="0"/>
          </a:xfrm>
          <a:prstGeom prst="straightConnector1">
            <a:avLst/>
          </a:prstGeom>
          <a:noFill/>
          <a:ln cap="flat" cmpd="sng" w="28575">
            <a:solidFill>
              <a:srgbClr val="151C2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Text&#10;&#10;Description automatically generated" id="140" name="Google Shape;14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2756" y="-307957"/>
            <a:ext cx="3541986" cy="1285609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4"/>
          <p:cNvSpPr txBox="1"/>
          <p:nvPr/>
        </p:nvSpPr>
        <p:spPr>
          <a:xfrm>
            <a:off x="7385916" y="6330434"/>
            <a:ext cx="396788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MEXICAN FREE-TAILED BATS</a:t>
            </a:r>
            <a:endParaRPr/>
          </a:p>
        </p:txBody>
      </p:sp>
      <p:pic>
        <p:nvPicPr>
          <p:cNvPr descr="A bat with wings in the air&#10;&#10;Description automatically generated" id="142" name="Google Shape;142;p4"/>
          <p:cNvPicPr preferRelativeResize="0"/>
          <p:nvPr/>
        </p:nvPicPr>
        <p:blipFill rotWithShape="1">
          <a:blip r:embed="rId4">
            <a:alphaModFix/>
          </a:blip>
          <a:srcRect b="21956" l="0" r="0" t="2549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4"/>
          <p:cNvSpPr txBox="1"/>
          <p:nvPr/>
        </p:nvSpPr>
        <p:spPr>
          <a:xfrm>
            <a:off x="0" y="2367523"/>
            <a:ext cx="12192000" cy="17851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Explore 1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Mexican Free-Tailed Bats &amp; Bracken Cave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at on a rock&#10;&#10;Description automatically generated" id="149" name="Google Shape;149;p5"/>
          <p:cNvPicPr preferRelativeResize="0"/>
          <p:nvPr/>
        </p:nvPicPr>
        <p:blipFill rotWithShape="1">
          <a:blip r:embed="rId3">
            <a:alphaModFix/>
          </a:blip>
          <a:srcRect b="1788" l="0" r="2438" t="-33"/>
          <a:stretch/>
        </p:blipFill>
        <p:spPr>
          <a:xfrm>
            <a:off x="0" y="0"/>
            <a:ext cx="12192000" cy="6168162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5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5"/>
          <p:cNvSpPr txBox="1"/>
          <p:nvPr/>
        </p:nvSpPr>
        <p:spPr>
          <a:xfrm>
            <a:off x="7385916" y="6330434"/>
            <a:ext cx="396788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MEXICAN FREE-TAILED BATS</a:t>
            </a:r>
            <a:endParaRPr/>
          </a:p>
        </p:txBody>
      </p:sp>
      <p:pic>
        <p:nvPicPr>
          <p:cNvPr descr="A bat with wings in the air&#10;&#10;Description automatically generated" id="152" name="Google Shape;152;p5"/>
          <p:cNvPicPr preferRelativeResize="0"/>
          <p:nvPr/>
        </p:nvPicPr>
        <p:blipFill rotWithShape="1">
          <a:blip r:embed="rId4">
            <a:alphaModFix/>
          </a:blip>
          <a:srcRect b="21956" l="0" r="0" t="2549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5"/>
          <p:cNvSpPr txBox="1"/>
          <p:nvPr/>
        </p:nvSpPr>
        <p:spPr>
          <a:xfrm>
            <a:off x="-1" y="872"/>
            <a:ext cx="727217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Bat Conservation International 106653-19-2508x1260 https://www.batcon.org/bat/tadarida-brasiliensis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ts from a ceiling&#10;&#10;Description automatically generated" id="159" name="Google Shape;159;p6"/>
          <p:cNvPicPr preferRelativeResize="0"/>
          <p:nvPr/>
        </p:nvPicPr>
        <p:blipFill rotWithShape="1">
          <a:blip r:embed="rId3">
            <a:alphaModFix/>
          </a:blip>
          <a:srcRect b="0" l="0" r="0" t="24063"/>
          <a:stretch/>
        </p:blipFill>
        <p:spPr>
          <a:xfrm>
            <a:off x="0" y="0"/>
            <a:ext cx="12192000" cy="61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6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6"/>
          <p:cNvSpPr txBox="1"/>
          <p:nvPr/>
        </p:nvSpPr>
        <p:spPr>
          <a:xfrm>
            <a:off x="7385916" y="6330434"/>
            <a:ext cx="396788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MEXICAN FREE-TAILED BATS</a:t>
            </a:r>
            <a:endParaRPr/>
          </a:p>
        </p:txBody>
      </p:sp>
      <p:pic>
        <p:nvPicPr>
          <p:cNvPr descr="A bat with wings in the air&#10;&#10;Description automatically generated" id="162" name="Google Shape;162;p6"/>
          <p:cNvPicPr preferRelativeResize="0"/>
          <p:nvPr/>
        </p:nvPicPr>
        <p:blipFill rotWithShape="1">
          <a:blip r:embed="rId4">
            <a:alphaModFix/>
          </a:blip>
          <a:srcRect b="21956" l="0" r="0" t="2549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6"/>
          <p:cNvSpPr txBox="1"/>
          <p:nvPr/>
        </p:nvSpPr>
        <p:spPr>
          <a:xfrm>
            <a:off x="-1" y="872"/>
            <a:ext cx="727217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Fin &amp; Fur Films Productions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bats flying in the sky&#10;&#10;Description automatically generated" id="169" name="Google Shape;169;p7"/>
          <p:cNvPicPr preferRelativeResize="0"/>
          <p:nvPr/>
        </p:nvPicPr>
        <p:blipFill rotWithShape="1">
          <a:blip r:embed="rId3">
            <a:alphaModFix/>
          </a:blip>
          <a:srcRect b="19869" l="0" r="1621" t="4244"/>
          <a:stretch/>
        </p:blipFill>
        <p:spPr>
          <a:xfrm>
            <a:off x="-1" y="-67731"/>
            <a:ext cx="12192001" cy="626976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7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7"/>
          <p:cNvSpPr txBox="1"/>
          <p:nvPr/>
        </p:nvSpPr>
        <p:spPr>
          <a:xfrm>
            <a:off x="7385916" y="6330434"/>
            <a:ext cx="396788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MEXICAN FREE-TAILED BATS</a:t>
            </a:r>
            <a:endParaRPr/>
          </a:p>
        </p:txBody>
      </p:sp>
      <p:pic>
        <p:nvPicPr>
          <p:cNvPr descr="A bat with wings in the air&#10;&#10;Description automatically generated" id="172" name="Google Shape;172;p7"/>
          <p:cNvPicPr preferRelativeResize="0"/>
          <p:nvPr/>
        </p:nvPicPr>
        <p:blipFill rotWithShape="1">
          <a:blip r:embed="rId4">
            <a:alphaModFix/>
          </a:blip>
          <a:srcRect b="21956" l="0" r="0" t="2549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7"/>
          <p:cNvSpPr txBox="1"/>
          <p:nvPr/>
        </p:nvSpPr>
        <p:spPr>
          <a:xfrm>
            <a:off x="-86061" y="5923202"/>
            <a:ext cx="2388199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Fin &amp; Fur Films Productions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at on a rock&#10;&#10;Description automatically generated" id="179" name="Google Shape;179;p8"/>
          <p:cNvPicPr preferRelativeResize="0"/>
          <p:nvPr/>
        </p:nvPicPr>
        <p:blipFill rotWithShape="1">
          <a:blip r:embed="rId3">
            <a:alphaModFix/>
          </a:blip>
          <a:srcRect b="16299" l="0" r="0" t="7811"/>
          <a:stretch/>
        </p:blipFill>
        <p:spPr>
          <a:xfrm>
            <a:off x="0" y="16933"/>
            <a:ext cx="12192000" cy="6168162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8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8"/>
          <p:cNvSpPr txBox="1"/>
          <p:nvPr/>
        </p:nvSpPr>
        <p:spPr>
          <a:xfrm>
            <a:off x="7385916" y="6330434"/>
            <a:ext cx="396788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MEXICAN FREE-TAILED BATS</a:t>
            </a:r>
            <a:endParaRPr/>
          </a:p>
        </p:txBody>
      </p:sp>
      <p:pic>
        <p:nvPicPr>
          <p:cNvPr descr="A bat with wings in the air&#10;&#10;Description automatically generated" id="182" name="Google Shape;182;p8"/>
          <p:cNvPicPr preferRelativeResize="0"/>
          <p:nvPr/>
        </p:nvPicPr>
        <p:blipFill rotWithShape="1">
          <a:blip r:embed="rId4">
            <a:alphaModFix/>
          </a:blip>
          <a:srcRect b="21956" l="0" r="0" t="2549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8"/>
          <p:cNvSpPr txBox="1"/>
          <p:nvPr/>
        </p:nvSpPr>
        <p:spPr>
          <a:xfrm>
            <a:off x="0" y="47378"/>
            <a:ext cx="727217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Fin &amp; Fur Films Productions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pile of brown objects&#10;&#10;Description automatically generated" id="189" name="Google Shape;189;p9"/>
          <p:cNvPicPr preferRelativeResize="0"/>
          <p:nvPr/>
        </p:nvPicPr>
        <p:blipFill rotWithShape="1">
          <a:blip r:embed="rId3">
            <a:alphaModFix/>
          </a:blip>
          <a:srcRect b="24063" l="0" r="0" t="0"/>
          <a:stretch/>
        </p:blipFill>
        <p:spPr>
          <a:xfrm>
            <a:off x="0" y="0"/>
            <a:ext cx="12192000" cy="61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9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9"/>
          <p:cNvSpPr txBox="1"/>
          <p:nvPr/>
        </p:nvSpPr>
        <p:spPr>
          <a:xfrm>
            <a:off x="7385916" y="6330434"/>
            <a:ext cx="396788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MEXICAN FREE-TAILED BATS</a:t>
            </a:r>
            <a:endParaRPr/>
          </a:p>
        </p:txBody>
      </p:sp>
      <p:pic>
        <p:nvPicPr>
          <p:cNvPr descr="A bat with wings in the air&#10;&#10;Description automatically generated" id="192" name="Google Shape;192;p9"/>
          <p:cNvPicPr preferRelativeResize="0"/>
          <p:nvPr/>
        </p:nvPicPr>
        <p:blipFill rotWithShape="1">
          <a:blip r:embed="rId4">
            <a:alphaModFix/>
          </a:blip>
          <a:srcRect b="21956" l="0" r="0" t="2549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9"/>
          <p:cNvSpPr txBox="1"/>
          <p:nvPr/>
        </p:nvSpPr>
        <p:spPr>
          <a:xfrm>
            <a:off x="-1" y="5974318"/>
            <a:ext cx="727217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Fin &amp; Fur Films Productions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2021-02-19T21:03:35Z</dcterms:created>
  <dc:creator>Anne Fayen</dc:creator>
</cp:coreProperties>
</file>