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5" roundtripDataSignature="AMtx7mikpIo3iS9A5lY2U09/g6aKaAEF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CB20613-6683-4C26-B2C5-9081DE9DA752}">
  <a:tblStyle styleId="{BCB20613-6683-4C26-B2C5-9081DE9DA752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customschemas.google.com/relationships/presentationmetadata" Target="meta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bird of prey hunts Mexican free-tailed bats near Bracken Cave in Texas. Image: Fin &amp; Fur Films Productions </a:t>
            </a:r>
            <a:endParaRPr/>
          </a:p>
        </p:txBody>
      </p:sp>
      <p:sp>
        <p:nvSpPr>
          <p:cNvPr id="99" name="Google Shape;99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Sources: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Tadarida brasiliensis brasiliensis (Subspecies of Mexican Free-tailed Bat) by Alcide Dessalines. Public Domain, https://commons.wikimedia.org/w/index.php?curid=20018017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Thumbless Bat by G.H.Ford - Proceedings of the Zoological Society of London (vol. 1856, plate Mammalia XLII), Public Domain, https://commons.wikimedia.org/w/index.php?curid=60271758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Zealand long-tailed bat Scotophilus tuberculatus By GH Ford - Proceedings of the Zoological Society of London 1857 (web), Public Domain, https://commons.wikimedia.org/w/index.php?curid=15263264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Lophostoma silvicolum (White-throated Round-eared Bat) by Alcide Dessaline. Public Domain, https://commons.wikimedia.org/w/index.php?curid=20017135</a:t>
            </a:r>
            <a:endParaRPr/>
          </a:p>
        </p:txBody>
      </p:sp>
      <p:sp>
        <p:nvSpPr>
          <p:cNvPr id="197" name="Google Shape;197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Mexican free-tailed bats live in the southern part of North America, Central America, and parts of South America.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Map Source: Bat Conservation International https://www.batcon.org/bat/tadarida-brasiliensis/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Compass Rose by imaginationlol on Flaticon https://www.flaticon.com/free-icon/wind-rose_4031900?term=compass+rose&amp;page=1&amp;position=2&amp;origin=search&amp;related_id=4031900 Modified for Spanish by Deep in the Heart May 2024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Mexican free-tailed bats at Bracken Cave in Texas image: Fin &amp; Fur Films Productions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Mexican free-tailed bats image: Fin &amp; Fur Films Productions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Bracken Cave is located on the northern outskirts of San Antonio.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Map Source: Google Maps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Compass Rose by imaginationlol on Flaticon https://www.flaticon.com/free-icon/wind-rose_4031900?term=compass+rose&amp;page=1&amp;position=2&amp;origin=search&amp;related_id=4031900 Modified for Spanish by Deep in the Heart May 2024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Map Source: Fin &amp; Fur Films Productions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Compass Rose by imaginationlol on Flaticon https://www.flaticon.com/free-icon/wind-rose_4031900?term=compass+rose&amp;page=1&amp;position=2&amp;origin=search&amp;related_id=4031900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Tell students they will explore the biodiversity in and around Bracken Cave. Use the following question to gauge students’ current understanding of biodiversity: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a. Ask, “What do you notice about the word biodiversity?”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1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Students may notice “bio” and “diversity” in the word. Ask students to explain if they have heard the word bio used on its own or as a prefix. Responses could include using “bio” to mean biography or a short, written profile of someone. Students may have also heard the term “bio break.” Some words with the prefix bio include biology, biography, biosphere, and biotic (just to name a few).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1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Ask how students have heard the word diversity used before. For example, students may be familiar with the phrase “diversity, equity, and inclusion” (DEI).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1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b. Ask, “What does bio mean?” </a:t>
            </a:r>
            <a:r>
              <a:rPr b="0" i="1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Bio means relating to life.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1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c. Ask, “What does diversity mean?” </a:t>
            </a:r>
            <a:r>
              <a:rPr b="0" i="1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Diversity means being diverse. Diverse means a great deal of variety.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1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d. Ask, “After looking at those two parts of the word, what do you think biodiversity means?”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/>
              <a:t>Deep in the Heart Bats of Bracken Cave </a:t>
            </a:r>
            <a:r>
              <a:rPr lang="en-US"/>
              <a:t>This video is also available on YouTube: https://youtu.be/H-q58Jd50Lk?si=1j1TePoUr2TrAiua (4 minutes.)</a:t>
            </a:r>
            <a:endParaRPr/>
          </a:p>
        </p:txBody>
      </p:sp>
      <p:sp>
        <p:nvSpPr>
          <p:cNvPr id="294" name="Google Shape;294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/>
              <a:t>Deep in the Heart Snakes Hunt Bats </a:t>
            </a:r>
            <a:r>
              <a:rPr lang="en-US"/>
              <a:t>This video is also available on YouTube: https://youtu.be/60Zf7-hLS4E?si=RmHjTr73O0oyXQCS (5 minutes) </a:t>
            </a:r>
            <a:endParaRPr/>
          </a:p>
        </p:txBody>
      </p:sp>
      <p:sp>
        <p:nvSpPr>
          <p:cNvPr id="300" name="Google Shape;300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/>
              <a:t>Deep in the Heart Bats' Greatest Strength: Their Numbers </a:t>
            </a:r>
            <a:r>
              <a:rPr lang="en-US"/>
              <a:t>This video is also available on YouTube: https://youtu.be/Va7otBnHq_s?si=lZjAKVvxg2ujWA60 (4 minutes) </a:t>
            </a:r>
            <a:endParaRPr/>
          </a:p>
        </p:txBody>
      </p:sp>
      <p:sp>
        <p:nvSpPr>
          <p:cNvPr id="306" name="Google Shape;306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Coachwhip snake captures a Mexican free-tailed bat near Bracken Cave in Texas image: Fin &amp; Fur Films Productions </a:t>
            </a:r>
            <a:endParaRPr/>
          </a:p>
        </p:txBody>
      </p:sp>
      <p:sp>
        <p:nvSpPr>
          <p:cNvPr id="323" name="Google Shape;323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White-tailed deer image: Fin &amp; Fur Films Productions </a:t>
            </a:r>
            <a:endParaRPr/>
          </a:p>
        </p:txBody>
      </p:sp>
      <p:sp>
        <p:nvSpPr>
          <p:cNvPr id="341" name="Google Shape;341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Images: Fin &amp; Fur Films Productions </a:t>
            </a:r>
            <a:endParaRPr/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/>
              <a:t>Mexican free-tailed bats at Bracken Cave in Texas</a:t>
            </a:r>
            <a:endParaRPr/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/>
              <a:t>A bird of prey hunts Mexican free-tailed bats near Bracken Cave in Texas. </a:t>
            </a:r>
            <a:endParaRPr/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/>
              <a:t>A coachwhip snake captures a Mexican free-tailed bat near Bracken Cave in Texas. </a:t>
            </a:r>
            <a:endParaRPr/>
          </a:p>
        </p:txBody>
      </p:sp>
      <p:sp>
        <p:nvSpPr>
          <p:cNvPr id="410" name="Google Shape;410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Mexican free-tailed bat image: Bat Conservation International 106653-19-2508x1260 https://www.batcon.org/bat/tadarida-brasiliensis/ </a:t>
            </a:r>
            <a:endParaRPr/>
          </a:p>
        </p:txBody>
      </p:sp>
      <p:sp>
        <p:nvSpPr>
          <p:cNvPr id="147" name="Google Shape;147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Mexican free-tailed bats image: Fin &amp; Fur Films Productions </a:t>
            </a:r>
            <a:endParaRPr/>
          </a:p>
        </p:txBody>
      </p:sp>
      <p:sp>
        <p:nvSpPr>
          <p:cNvPr id="157" name="Google Shape;157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Mexican free-tailed bats image: Fin &amp; Fur Films Productions </a:t>
            </a:r>
            <a:endParaRPr/>
          </a:p>
        </p:txBody>
      </p:sp>
      <p:sp>
        <p:nvSpPr>
          <p:cNvPr id="167" name="Google Shape;167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Mexican free-tailed bat image: Fin &amp; Fur Films Productions </a:t>
            </a:r>
            <a:endParaRPr/>
          </a:p>
        </p:txBody>
      </p:sp>
      <p:sp>
        <p:nvSpPr>
          <p:cNvPr id="177" name="Google Shape;177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Mexican free-tailed bats image: Fin &amp; Fur Films Productions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4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1" name="Google Shape;81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0" name="Google Shape;40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6" name="Google Shape;46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3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3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3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3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3" name="Google Shape;73;p3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4" name="Google Shape;74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0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Google Shape;23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37.png"/><Relationship Id="rId6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Relationship Id="rId4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Relationship Id="rId4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Relationship Id="rId4" Type="http://schemas.openxmlformats.org/officeDocument/2006/relationships/image" Target="../media/image20.png"/><Relationship Id="rId5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Relationship Id="rId4" Type="http://schemas.openxmlformats.org/officeDocument/2006/relationships/image" Target="../media/image30.png"/><Relationship Id="rId5" Type="http://schemas.openxmlformats.org/officeDocument/2006/relationships/image" Target="../media/image2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Relationship Id="rId4" Type="http://schemas.openxmlformats.org/officeDocument/2006/relationships/image" Target="../media/image30.png"/><Relationship Id="rId5" Type="http://schemas.openxmlformats.org/officeDocument/2006/relationships/hyperlink" Target="https://www.tutorchase.com/answers/ib/biology/explain-the-concept-of-a-stable-ecosystem" TargetMode="External"/><Relationship Id="rId6" Type="http://schemas.openxmlformats.org/officeDocument/2006/relationships/hyperlink" Target="https://www.climatehubs.usda.gov/disturbances-and-stressors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jpg"/><Relationship Id="rId4" Type="http://schemas.openxmlformats.org/officeDocument/2006/relationships/image" Target="../media/image27.jpg"/><Relationship Id="rId5" Type="http://schemas.openxmlformats.org/officeDocument/2006/relationships/image" Target="../media/image2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"/>
          <p:cNvPicPr preferRelativeResize="0"/>
          <p:nvPr/>
        </p:nvPicPr>
        <p:blipFill rotWithShape="1">
          <a:blip r:embed="rId3">
            <a:alphaModFix/>
          </a:blip>
          <a:srcRect b="0" l="12867" r="12866" t="0"/>
          <a:stretch/>
        </p:blipFill>
        <p:spPr>
          <a:xfrm>
            <a:off x="4552188" y="10"/>
            <a:ext cx="763981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"/>
          <p:cNvSpPr/>
          <p:nvPr/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00000">
                  <a:alpha val="63921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"/>
          <p:cNvSpPr txBox="1"/>
          <p:nvPr>
            <p:ph idx="1" type="subTitle"/>
          </p:nvPr>
        </p:nvSpPr>
        <p:spPr>
          <a:xfrm>
            <a:off x="251209" y="4504632"/>
            <a:ext cx="4465758" cy="1215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Murciélagos mexicanos </a:t>
            </a:r>
            <a:br>
              <a:rPr lang="en-US" sz="2600">
                <a:latin typeface="Arial"/>
                <a:ea typeface="Arial"/>
                <a:cs typeface="Arial"/>
                <a:sym typeface="Arial"/>
              </a:rPr>
            </a:br>
            <a:r>
              <a:rPr lang="en-US" sz="2600">
                <a:latin typeface="Arial"/>
                <a:ea typeface="Arial"/>
                <a:cs typeface="Arial"/>
                <a:sym typeface="Arial"/>
              </a:rPr>
              <a:t>de cola libre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Grados 6 – 8 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Biodiversidad &amp; </a:t>
            </a:r>
            <a:br>
              <a:rPr lang="en-US" sz="2600">
                <a:latin typeface="Arial"/>
                <a:ea typeface="Arial"/>
                <a:cs typeface="Arial"/>
                <a:sym typeface="Arial"/>
              </a:rPr>
            </a:br>
            <a:r>
              <a:rPr lang="en-US" sz="2600">
                <a:latin typeface="Arial"/>
                <a:ea typeface="Arial"/>
                <a:cs typeface="Arial"/>
                <a:sym typeface="Arial"/>
              </a:rPr>
              <a:t>Relaciones ecológicas</a:t>
            </a:r>
            <a:r>
              <a:rPr b="1" lang="en-US" sz="2600">
                <a:latin typeface="Arial"/>
                <a:ea typeface="Arial"/>
                <a:cs typeface="Arial"/>
                <a:sym typeface="Arial"/>
              </a:rPr>
              <a:t> </a:t>
            </a:r>
            <a:endParaRPr b="1" sz="2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 txBox="1"/>
          <p:nvPr/>
        </p:nvSpPr>
        <p:spPr>
          <a:xfrm>
            <a:off x="348916" y="560492"/>
            <a:ext cx="1383631" cy="27668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ext&#10;&#10;Description automatically generated with medium confidence" id="108" name="Google Shape;10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13394" y="-57493"/>
            <a:ext cx="7532370" cy="274954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"/>
          <p:cNvSpPr txBox="1"/>
          <p:nvPr/>
        </p:nvSpPr>
        <p:spPr>
          <a:xfrm>
            <a:off x="9677401" y="6580991"/>
            <a:ext cx="25146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Fin &amp; Fur Films Productions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at with wings spread&#10;&#10;Description automatically generated" id="199" name="Google Shape;199;p10"/>
          <p:cNvPicPr preferRelativeResize="0"/>
          <p:nvPr/>
        </p:nvPicPr>
        <p:blipFill rotWithShape="1">
          <a:blip r:embed="rId3">
            <a:alphaModFix/>
          </a:blip>
          <a:srcRect b="0" l="23059" r="0" t="0"/>
          <a:stretch/>
        </p:blipFill>
        <p:spPr>
          <a:xfrm>
            <a:off x="7626465" y="2851903"/>
            <a:ext cx="4295476" cy="37460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at with wings spread&#10;&#10;Description automatically generated" id="200" name="Google Shape;20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4741" y="-65601"/>
            <a:ext cx="5049345" cy="3279707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0"/>
          <p:cNvSpPr txBox="1"/>
          <p:nvPr/>
        </p:nvSpPr>
        <p:spPr>
          <a:xfrm>
            <a:off x="6110296" y="2585672"/>
            <a:ext cx="323911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murciélago de orejas redondas de garganta blanca</a:t>
            </a:r>
            <a:endParaRPr/>
          </a:p>
        </p:txBody>
      </p:sp>
      <p:sp>
        <p:nvSpPr>
          <p:cNvPr id="202" name="Google Shape;202;p10"/>
          <p:cNvSpPr txBox="1"/>
          <p:nvPr/>
        </p:nvSpPr>
        <p:spPr>
          <a:xfrm>
            <a:off x="6730738" y="6402592"/>
            <a:ext cx="546126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murciélago mexicano de cola libre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at with wings spread out&#10;&#10;Description automatically generated" id="203" name="Google Shape;203;p10"/>
          <p:cNvPicPr preferRelativeResize="0"/>
          <p:nvPr/>
        </p:nvPicPr>
        <p:blipFill rotWithShape="1">
          <a:blip r:embed="rId5">
            <a:alphaModFix/>
          </a:blip>
          <a:srcRect b="24630" l="0" r="0" t="0"/>
          <a:stretch/>
        </p:blipFill>
        <p:spPr>
          <a:xfrm>
            <a:off x="105991" y="556177"/>
            <a:ext cx="6354228" cy="275029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0"/>
          <p:cNvSpPr txBox="1"/>
          <p:nvPr/>
        </p:nvSpPr>
        <p:spPr>
          <a:xfrm>
            <a:off x="300799" y="2435844"/>
            <a:ext cx="198058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murciélago sin pulgar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at with wings spread&#10;&#10;Description automatically generated" id="205" name="Google Shape;205;p10"/>
          <p:cNvPicPr preferRelativeResize="0"/>
          <p:nvPr/>
        </p:nvPicPr>
        <p:blipFill rotWithShape="1">
          <a:blip r:embed="rId6">
            <a:alphaModFix/>
          </a:blip>
          <a:srcRect b="20000" l="3045" r="0" t="7413"/>
          <a:stretch/>
        </p:blipFill>
        <p:spPr>
          <a:xfrm>
            <a:off x="148196" y="3429000"/>
            <a:ext cx="5679500" cy="275029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0"/>
          <p:cNvSpPr txBox="1"/>
          <p:nvPr/>
        </p:nvSpPr>
        <p:spPr>
          <a:xfrm>
            <a:off x="148196" y="5288746"/>
            <a:ext cx="4445000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Chalinolobus </a:t>
            </a:r>
            <a:br>
              <a:rPr i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i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tuberculatus</a:t>
            </a:r>
            <a:br>
              <a:rPr lang="en-US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7" name="Google Shape;207;p10"/>
          <p:cNvSpPr txBox="1"/>
          <p:nvPr/>
        </p:nvSpPr>
        <p:spPr>
          <a:xfrm>
            <a:off x="0" y="55298"/>
            <a:ext cx="1111885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¿Qué notas sobre las colas de estos murciélagos? </a:t>
            </a:r>
            <a:endParaRPr/>
          </a:p>
        </p:txBody>
      </p:sp>
      <p:sp>
        <p:nvSpPr>
          <p:cNvPr id="208" name="Google Shape;208;p10"/>
          <p:cNvSpPr txBox="1"/>
          <p:nvPr/>
        </p:nvSpPr>
        <p:spPr>
          <a:xfrm>
            <a:off x="3689363" y="5246976"/>
            <a:ext cx="5171602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¿Por qué crees que los murciélagos mexicanos de cola libre tienen "cola libre" en su nombre?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of the world&#10;&#10;Description automatically generated" id="214" name="Google Shape;21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57863" y="0"/>
            <a:ext cx="8434137" cy="6866147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1"/>
          <p:cNvSpPr/>
          <p:nvPr/>
        </p:nvSpPr>
        <p:spPr>
          <a:xfrm>
            <a:off x="276726" y="5427705"/>
            <a:ext cx="336884" cy="312821"/>
          </a:xfrm>
          <a:prstGeom prst="rect">
            <a:avLst/>
          </a:prstGeom>
          <a:solidFill>
            <a:srgbClr val="F74A47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1"/>
          <p:cNvSpPr txBox="1"/>
          <p:nvPr/>
        </p:nvSpPr>
        <p:spPr>
          <a:xfrm>
            <a:off x="120331" y="4894150"/>
            <a:ext cx="3609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Clave del mapa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1"/>
          <p:cNvSpPr txBox="1"/>
          <p:nvPr/>
        </p:nvSpPr>
        <p:spPr>
          <a:xfrm>
            <a:off x="613610" y="5371194"/>
            <a:ext cx="30492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Los murciélagos</a:t>
            </a:r>
            <a:r>
              <a:rPr b="0" i="0" lang="en-US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mexicanos de cola libre viven aquí.</a:t>
            </a:r>
            <a:endParaRPr/>
          </a:p>
        </p:txBody>
      </p:sp>
      <p:sp>
        <p:nvSpPr>
          <p:cNvPr id="218" name="Google Shape;218;p11"/>
          <p:cNvSpPr txBox="1"/>
          <p:nvPr/>
        </p:nvSpPr>
        <p:spPr>
          <a:xfrm>
            <a:off x="0" y="1390693"/>
            <a:ext cx="3759105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¿Viven los murciélagos mexicanos de cola libre en tu zona de residencia</a:t>
            </a:r>
            <a:r>
              <a:rPr b="0" i="0" lang="en-US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r>
              <a:rPr lang="en-US" sz="3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1"/>
          <p:cNvSpPr txBox="1"/>
          <p:nvPr/>
        </p:nvSpPr>
        <p:spPr>
          <a:xfrm>
            <a:off x="6096001" y="28575"/>
            <a:ext cx="60960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Map: Bat Conservation International https://www.batcon.org/bat/tadarida-brasiliensis/ </a:t>
            </a:r>
            <a:endParaRPr/>
          </a:p>
        </p:txBody>
      </p:sp>
      <p:pic>
        <p:nvPicPr>
          <p:cNvPr descr="A black background with a black square&#10;&#10;Description automatically generated with medium confidence" id="220" name="Google Shape;220;p11"/>
          <p:cNvPicPr preferRelativeResize="0"/>
          <p:nvPr/>
        </p:nvPicPr>
        <p:blipFill rotWithShape="1">
          <a:blip r:embed="rId4">
            <a:alphaModFix/>
          </a:blip>
          <a:srcRect b="0" l="21718" r="0" t="0"/>
          <a:stretch/>
        </p:blipFill>
        <p:spPr>
          <a:xfrm>
            <a:off x="3931265" y="5640441"/>
            <a:ext cx="934761" cy="119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1"/>
          <p:cNvSpPr txBox="1"/>
          <p:nvPr/>
        </p:nvSpPr>
        <p:spPr>
          <a:xfrm rot="5400000">
            <a:off x="3710403" y="6110606"/>
            <a:ext cx="301451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rge group of birds flying over a hole in a grassy area&#10;&#10;Description automatically generated" id="227" name="Google Shape;227;p12"/>
          <p:cNvPicPr preferRelativeResize="0"/>
          <p:nvPr/>
        </p:nvPicPr>
        <p:blipFill rotWithShape="1">
          <a:blip r:embed="rId3">
            <a:alphaModFix/>
          </a:blip>
          <a:srcRect b="0" l="600" r="0" t="23303"/>
          <a:stretch/>
        </p:blipFill>
        <p:spPr>
          <a:xfrm>
            <a:off x="0" y="0"/>
            <a:ext cx="12192000" cy="627158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2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at with wings in the air&#10;&#10;Description automatically generated" id="229" name="Google Shape;229;p12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2"/>
          <p:cNvSpPr txBox="1"/>
          <p:nvPr/>
        </p:nvSpPr>
        <p:spPr>
          <a:xfrm>
            <a:off x="-1" y="5974318"/>
            <a:ext cx="727217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Image: Fin &amp; Fur Films Productions 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2"/>
          <p:cNvSpPr txBox="1"/>
          <p:nvPr/>
        </p:nvSpPr>
        <p:spPr>
          <a:xfrm>
            <a:off x="5550947" y="6309390"/>
            <a:ext cx="58028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MURCIÉLAGOS MEXICANOS DE COLA LIBRE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pile of brown objects&#10;&#10;Description automatically generated" id="237" name="Google Shape;237;p13"/>
          <p:cNvPicPr preferRelativeResize="0"/>
          <p:nvPr/>
        </p:nvPicPr>
        <p:blipFill rotWithShape="1">
          <a:blip r:embed="rId3">
            <a:alphaModFix/>
          </a:blip>
          <a:srcRect b="24063" l="0" r="0" t="0"/>
          <a:stretch/>
        </p:blipFill>
        <p:spPr>
          <a:xfrm>
            <a:off x="0" y="0"/>
            <a:ext cx="121920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3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at with wings in the air&#10;&#10;Description automatically generated" id="239" name="Google Shape;239;p13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3"/>
          <p:cNvSpPr txBox="1"/>
          <p:nvPr/>
        </p:nvSpPr>
        <p:spPr>
          <a:xfrm>
            <a:off x="-1" y="5974318"/>
            <a:ext cx="727217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Image: Fin &amp; Fur Films Productions 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3"/>
          <p:cNvSpPr txBox="1"/>
          <p:nvPr/>
        </p:nvSpPr>
        <p:spPr>
          <a:xfrm>
            <a:off x="5550947" y="6309390"/>
            <a:ext cx="58028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MURCIÉLAGOS MEXICANOS DE COLA LIBRE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"/>
          <p:cNvSpPr txBox="1"/>
          <p:nvPr/>
        </p:nvSpPr>
        <p:spPr>
          <a:xfrm>
            <a:off x="0" y="669429"/>
            <a:ext cx="464312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Cueva Bracken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map of the united states&#10;&#10;Description automatically generated" id="248" name="Google Shape;24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3120" y="67691"/>
            <a:ext cx="7548880" cy="679030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 txBox="1"/>
          <p:nvPr/>
        </p:nvSpPr>
        <p:spPr>
          <a:xfrm>
            <a:off x="127979" y="1418113"/>
            <a:ext cx="4515141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¿Qué gran ciudad está más cerca de la Cueva Bracken? 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¿Cuánto tardarías en llegar a la Cueva Bracken?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¿Has oído hablar de la Cueva Bracken?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¿Has visitado la Cueva Bracken? 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A black background with a black square&#10;&#10;Description automatically generated with medium confidence" id="250" name="Google Shape;250;p14"/>
          <p:cNvPicPr preferRelativeResize="0"/>
          <p:nvPr/>
        </p:nvPicPr>
        <p:blipFill rotWithShape="1">
          <a:blip r:embed="rId4">
            <a:alphaModFix/>
          </a:blip>
          <a:srcRect b="0" l="21718" r="0" t="0"/>
          <a:stretch/>
        </p:blipFill>
        <p:spPr>
          <a:xfrm>
            <a:off x="11237783" y="5523284"/>
            <a:ext cx="934761" cy="119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4"/>
          <p:cNvSpPr txBox="1"/>
          <p:nvPr/>
        </p:nvSpPr>
        <p:spPr>
          <a:xfrm>
            <a:off x="11016921" y="5993449"/>
            <a:ext cx="301451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of texas with different colored states&#10;&#10;Description automatically generated" id="257" name="Google Shape;25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2087" y="0"/>
            <a:ext cx="8449913" cy="695324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5"/>
          <p:cNvSpPr txBox="1"/>
          <p:nvPr/>
        </p:nvSpPr>
        <p:spPr>
          <a:xfrm>
            <a:off x="9572625" y="3575385"/>
            <a:ext cx="1539357" cy="659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 Llanuras Costeras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5"/>
          <p:cNvSpPr txBox="1"/>
          <p:nvPr/>
        </p:nvSpPr>
        <p:spPr>
          <a:xfrm>
            <a:off x="7696685" y="2271326"/>
            <a:ext cx="191355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 Llanuras Centrales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5"/>
          <p:cNvSpPr txBox="1"/>
          <p:nvPr/>
        </p:nvSpPr>
        <p:spPr>
          <a:xfrm>
            <a:off x="6096000" y="370479"/>
            <a:ext cx="121278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 Grandes Llanuras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5"/>
          <p:cNvSpPr txBox="1"/>
          <p:nvPr/>
        </p:nvSpPr>
        <p:spPr>
          <a:xfrm>
            <a:off x="4708374" y="2913922"/>
            <a:ext cx="191355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Montañas y Cuencas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5"/>
          <p:cNvSpPr txBox="1"/>
          <p:nvPr/>
        </p:nvSpPr>
        <p:spPr>
          <a:xfrm>
            <a:off x="-106797" y="4968321"/>
            <a:ext cx="628456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¿En cuál región física de Texas está la Reserva de la Cueva Bracken?</a:t>
            </a:r>
            <a:endParaRPr/>
          </a:p>
        </p:txBody>
      </p:sp>
      <p:sp>
        <p:nvSpPr>
          <p:cNvPr id="263" name="Google Shape;263;p15"/>
          <p:cNvSpPr txBox="1"/>
          <p:nvPr/>
        </p:nvSpPr>
        <p:spPr>
          <a:xfrm>
            <a:off x="-106797" y="370479"/>
            <a:ext cx="628456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La Cueva Bracken se ubica en 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Reserva de la Cueva Bracken </a:t>
            </a:r>
            <a:r>
              <a:rPr lang="en-US" sz="3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que se extiende por 1,400+ acres.</a:t>
            </a:r>
            <a:endParaRPr/>
          </a:p>
        </p:txBody>
      </p:sp>
      <p:sp>
        <p:nvSpPr>
          <p:cNvPr id="264" name="Google Shape;264;p15"/>
          <p:cNvSpPr/>
          <p:nvPr/>
        </p:nvSpPr>
        <p:spPr>
          <a:xfrm rot="1903515">
            <a:off x="8808994" y="4489283"/>
            <a:ext cx="377849" cy="309173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5"/>
          <p:cNvSpPr txBox="1"/>
          <p:nvPr/>
        </p:nvSpPr>
        <p:spPr>
          <a:xfrm>
            <a:off x="8810625" y="4566121"/>
            <a:ext cx="142875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Reserva de la Cueva Bracken 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5"/>
          <p:cNvSpPr txBox="1"/>
          <p:nvPr/>
        </p:nvSpPr>
        <p:spPr>
          <a:xfrm>
            <a:off x="8814447" y="12870"/>
            <a:ext cx="337755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*Este mapa estima aproximadamente la ubicación de la Reserva de la Cueva Bracken. El mapa no está dibujado a escala.  </a:t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A black background with a black square&#10;&#10;Description automatically generated with medium confidence" id="267" name="Google Shape;267;p15"/>
          <p:cNvPicPr preferRelativeResize="0"/>
          <p:nvPr/>
        </p:nvPicPr>
        <p:blipFill rotWithShape="1">
          <a:blip r:embed="rId4">
            <a:alphaModFix/>
          </a:blip>
          <a:srcRect b="0" l="21718" r="0" t="0"/>
          <a:stretch/>
        </p:blipFill>
        <p:spPr>
          <a:xfrm>
            <a:off x="11111982" y="5703410"/>
            <a:ext cx="934761" cy="119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5"/>
          <p:cNvSpPr txBox="1"/>
          <p:nvPr/>
        </p:nvSpPr>
        <p:spPr>
          <a:xfrm>
            <a:off x="10891120" y="6173575"/>
            <a:ext cx="301451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5" name="Google Shape;275;p16"/>
          <p:cNvCxnSpPr/>
          <p:nvPr/>
        </p:nvCxnSpPr>
        <p:spPr>
          <a:xfrm>
            <a:off x="0" y="685800"/>
            <a:ext cx="11353800" cy="0"/>
          </a:xfrm>
          <a:prstGeom prst="straightConnector1">
            <a:avLst/>
          </a:prstGeom>
          <a:noFill/>
          <a:ln cap="flat" cmpd="sng" w="28575">
            <a:solidFill>
              <a:srgbClr val="151C2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ext&#10;&#10;Description automatically generated" id="276" name="Google Shape;27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56" y="-307957"/>
            <a:ext cx="3541986" cy="1285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at with wings in the air&#10;&#10;Description automatically generated" id="277" name="Google Shape;277;p16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6"/>
          <p:cNvSpPr txBox="1"/>
          <p:nvPr/>
        </p:nvSpPr>
        <p:spPr>
          <a:xfrm>
            <a:off x="0" y="2367523"/>
            <a:ext cx="12192000" cy="178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Explorar 2 </a:t>
            </a:r>
            <a:endParaRPr b="1" sz="8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Biodiversidad</a:t>
            </a:r>
            <a:endParaRPr sz="3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9" name="Google Shape;279;p16"/>
          <p:cNvSpPr txBox="1"/>
          <p:nvPr/>
        </p:nvSpPr>
        <p:spPr>
          <a:xfrm>
            <a:off x="5550947" y="6309390"/>
            <a:ext cx="58028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MURCIÉLAGOS MEXICANOS DE COLA LIBRE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6" name="Google Shape;286;p17"/>
          <p:cNvCxnSpPr/>
          <p:nvPr/>
        </p:nvCxnSpPr>
        <p:spPr>
          <a:xfrm>
            <a:off x="0" y="685800"/>
            <a:ext cx="11353800" cy="0"/>
          </a:xfrm>
          <a:prstGeom prst="straightConnector1">
            <a:avLst/>
          </a:prstGeom>
          <a:noFill/>
          <a:ln cap="flat" cmpd="sng" w="28575">
            <a:solidFill>
              <a:srgbClr val="151C2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ext&#10;&#10;Description automatically generated" id="287" name="Google Shape;28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56" y="-307957"/>
            <a:ext cx="3541986" cy="1285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at with wings in the air&#10;&#10;Description automatically generated" id="288" name="Google Shape;288;p17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7"/>
          <p:cNvSpPr txBox="1"/>
          <p:nvPr/>
        </p:nvSpPr>
        <p:spPr>
          <a:xfrm>
            <a:off x="0" y="2367523"/>
            <a:ext cx="12192000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Biodiversidad</a:t>
            </a:r>
            <a:endParaRPr sz="10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7"/>
          <p:cNvSpPr txBox="1"/>
          <p:nvPr/>
        </p:nvSpPr>
        <p:spPr>
          <a:xfrm>
            <a:off x="5550947" y="6309390"/>
            <a:ext cx="58028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MURCIÉLAGOS MEXICANOS DE COLA LIBRE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54" y="0"/>
            <a:ext cx="12156892" cy="6888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6" name="Google Shape;116;p2"/>
          <p:cNvCxnSpPr/>
          <p:nvPr/>
        </p:nvCxnSpPr>
        <p:spPr>
          <a:xfrm>
            <a:off x="0" y="685800"/>
            <a:ext cx="11353800" cy="0"/>
          </a:xfrm>
          <a:prstGeom prst="straightConnector1">
            <a:avLst/>
          </a:prstGeom>
          <a:noFill/>
          <a:ln cap="flat" cmpd="sng" w="28575">
            <a:solidFill>
              <a:srgbClr val="151C2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ext&#10;&#10;Description automatically generated" id="117" name="Google Shape;11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56" y="-307957"/>
            <a:ext cx="3541986" cy="1285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at with wings in the air&#10;&#10;Description automatically generated" id="118" name="Google Shape;118;p2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"/>
          <p:cNvSpPr txBox="1"/>
          <p:nvPr/>
        </p:nvSpPr>
        <p:spPr>
          <a:xfrm>
            <a:off x="0" y="2367523"/>
            <a:ext cx="12192000" cy="178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Comprometerse</a:t>
            </a:r>
            <a:endParaRPr b="1" sz="8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¿Hechos o mitos sobre los murciélagos?</a:t>
            </a:r>
            <a:endParaRPr/>
          </a:p>
        </p:txBody>
      </p:sp>
      <p:sp>
        <p:nvSpPr>
          <p:cNvPr id="120" name="Google Shape;120;p2"/>
          <p:cNvSpPr txBox="1"/>
          <p:nvPr/>
        </p:nvSpPr>
        <p:spPr>
          <a:xfrm>
            <a:off x="5550947" y="6309390"/>
            <a:ext cx="58028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MURCIÉLAGOS MEXICANOS DE COLA LIBRE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338"/>
            <a:ext cx="12269784" cy="690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1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5" name="Google Shape;315;p21"/>
          <p:cNvCxnSpPr/>
          <p:nvPr/>
        </p:nvCxnSpPr>
        <p:spPr>
          <a:xfrm>
            <a:off x="0" y="685800"/>
            <a:ext cx="11353800" cy="0"/>
          </a:xfrm>
          <a:prstGeom prst="straightConnector1">
            <a:avLst/>
          </a:prstGeom>
          <a:noFill/>
          <a:ln cap="flat" cmpd="sng" w="28575">
            <a:solidFill>
              <a:srgbClr val="151C2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ext&#10;&#10;Description automatically generated" id="316" name="Google Shape;31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56" y="-307957"/>
            <a:ext cx="3541986" cy="1285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at with wings in the air&#10;&#10;Description automatically generated" id="317" name="Google Shape;317;p21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1"/>
          <p:cNvSpPr txBox="1"/>
          <p:nvPr/>
        </p:nvSpPr>
        <p:spPr>
          <a:xfrm>
            <a:off x="0" y="2367523"/>
            <a:ext cx="12192000" cy="178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Explorar 3 </a:t>
            </a:r>
            <a:endParaRPr b="1" sz="8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Relaciones ecológicas &amp; la sostenibilidad</a:t>
            </a:r>
            <a:endParaRPr/>
          </a:p>
        </p:txBody>
      </p:sp>
      <p:sp>
        <p:nvSpPr>
          <p:cNvPr id="319" name="Google Shape;319;p21"/>
          <p:cNvSpPr txBox="1"/>
          <p:nvPr/>
        </p:nvSpPr>
        <p:spPr>
          <a:xfrm>
            <a:off x="5550947" y="6309390"/>
            <a:ext cx="58028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MURCIÉLAGOS MEXICANOS DE COLA LIBRE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nake eating a cactus&#10;&#10;Description automatically generated" id="325" name="Google Shape;325;p22"/>
          <p:cNvPicPr preferRelativeResize="0"/>
          <p:nvPr/>
        </p:nvPicPr>
        <p:blipFill rotWithShape="1">
          <a:blip r:embed="rId3">
            <a:alphaModFix/>
          </a:blip>
          <a:srcRect b="0" l="17877" r="13172" t="4776"/>
          <a:stretch/>
        </p:blipFill>
        <p:spPr>
          <a:xfrm>
            <a:off x="5964080" y="1115409"/>
            <a:ext cx="5318107" cy="489633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2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7" name="Google Shape;327;p22"/>
          <p:cNvCxnSpPr/>
          <p:nvPr/>
        </p:nvCxnSpPr>
        <p:spPr>
          <a:xfrm>
            <a:off x="0" y="685800"/>
            <a:ext cx="11353800" cy="0"/>
          </a:xfrm>
          <a:prstGeom prst="straightConnector1">
            <a:avLst/>
          </a:prstGeom>
          <a:noFill/>
          <a:ln cap="flat" cmpd="sng" w="28575">
            <a:solidFill>
              <a:srgbClr val="151C2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ext&#10;&#10;Description automatically generated" id="328" name="Google Shape;32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2756" y="-307957"/>
            <a:ext cx="3541986" cy="1285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at with wings in the air&#10;&#10;Description automatically generated" id="329" name="Google Shape;329;p22"/>
          <p:cNvPicPr preferRelativeResize="0"/>
          <p:nvPr/>
        </p:nvPicPr>
        <p:blipFill rotWithShape="1">
          <a:blip r:embed="rId5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2"/>
          <p:cNvSpPr txBox="1"/>
          <p:nvPr/>
        </p:nvSpPr>
        <p:spPr>
          <a:xfrm>
            <a:off x="-1" y="2359075"/>
            <a:ext cx="596408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Relación predatoria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22"/>
          <p:cNvSpPr txBox="1"/>
          <p:nvPr/>
        </p:nvSpPr>
        <p:spPr>
          <a:xfrm>
            <a:off x="19139" y="2993300"/>
            <a:ext cx="596408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Un organismo (el depredador) caza y come otro  </a:t>
            </a:r>
            <a:br>
              <a:rPr lang="en-US" sz="3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3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organismo (la presa)</a:t>
            </a:r>
            <a:endParaRPr/>
          </a:p>
        </p:txBody>
      </p:sp>
      <p:sp>
        <p:nvSpPr>
          <p:cNvPr id="332" name="Google Shape;332;p22"/>
          <p:cNvSpPr txBox="1"/>
          <p:nvPr/>
        </p:nvSpPr>
        <p:spPr>
          <a:xfrm>
            <a:off x="6048280" y="3182460"/>
            <a:ext cx="1423037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presa</a:t>
            </a:r>
            <a:endParaRPr sz="3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3" name="Google Shape;333;p22"/>
          <p:cNvSpPr/>
          <p:nvPr/>
        </p:nvSpPr>
        <p:spPr>
          <a:xfrm rot="8171402">
            <a:off x="8518765" y="2099517"/>
            <a:ext cx="1994700" cy="45597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22"/>
          <p:cNvSpPr txBox="1"/>
          <p:nvPr/>
        </p:nvSpPr>
        <p:spPr>
          <a:xfrm>
            <a:off x="8638560" y="1103593"/>
            <a:ext cx="2708689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depredador</a:t>
            </a:r>
            <a:endParaRPr sz="3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5" name="Google Shape;335;p22"/>
          <p:cNvSpPr/>
          <p:nvPr/>
        </p:nvSpPr>
        <p:spPr>
          <a:xfrm rot="-1260590">
            <a:off x="6544453" y="2714592"/>
            <a:ext cx="1194460" cy="45597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2"/>
          <p:cNvSpPr txBox="1"/>
          <p:nvPr/>
        </p:nvSpPr>
        <p:spPr>
          <a:xfrm>
            <a:off x="5781676" y="5774860"/>
            <a:ext cx="243761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Fin &amp; Fur Films Productions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22"/>
          <p:cNvSpPr txBox="1"/>
          <p:nvPr/>
        </p:nvSpPr>
        <p:spPr>
          <a:xfrm>
            <a:off x="5550947" y="6309390"/>
            <a:ext cx="58028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MURCIÉLAGOS MEXICANOS DE COLA LIBRE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3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4" name="Google Shape;344;p23"/>
          <p:cNvCxnSpPr/>
          <p:nvPr/>
        </p:nvCxnSpPr>
        <p:spPr>
          <a:xfrm>
            <a:off x="0" y="685800"/>
            <a:ext cx="11353800" cy="0"/>
          </a:xfrm>
          <a:prstGeom prst="straightConnector1">
            <a:avLst/>
          </a:prstGeom>
          <a:noFill/>
          <a:ln cap="flat" cmpd="sng" w="28575">
            <a:solidFill>
              <a:srgbClr val="151C2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ext&#10;&#10;Description automatically generated" id="345" name="Google Shape;34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56" y="-307957"/>
            <a:ext cx="3541986" cy="1285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at with wings in the air&#10;&#10;Description automatically generated" id="346" name="Google Shape;346;p23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3"/>
          <p:cNvSpPr txBox="1"/>
          <p:nvPr/>
        </p:nvSpPr>
        <p:spPr>
          <a:xfrm>
            <a:off x="41030" y="808885"/>
            <a:ext cx="5451231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Relación competitiva</a:t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23"/>
          <p:cNvSpPr txBox="1"/>
          <p:nvPr/>
        </p:nvSpPr>
        <p:spPr>
          <a:xfrm>
            <a:off x="196165" y="1355387"/>
            <a:ext cx="5145152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ocurre cuando dos organismos o más necesitan los mismos recursos escasos para sobrevivir y reproducen dentro de un ecosistema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la competición puede ocurrir entre organismos de la misma especie y entre miembros de especies diferentes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A group of deer fighting&#10;&#10;Description automatically generated" id="349" name="Google Shape;34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39979" y="1911082"/>
            <a:ext cx="6640180" cy="3501657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3"/>
          <p:cNvSpPr txBox="1"/>
          <p:nvPr/>
        </p:nvSpPr>
        <p:spPr>
          <a:xfrm>
            <a:off x="9674616" y="1911082"/>
            <a:ext cx="243761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Fin &amp; Fur Films Productions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23"/>
          <p:cNvSpPr txBox="1"/>
          <p:nvPr/>
        </p:nvSpPr>
        <p:spPr>
          <a:xfrm>
            <a:off x="5550947" y="6309390"/>
            <a:ext cx="58028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MURCIÉLAGOS MEXICANOS DE COLA LIBRE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4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8" name="Google Shape;358;p24"/>
          <p:cNvCxnSpPr/>
          <p:nvPr/>
        </p:nvCxnSpPr>
        <p:spPr>
          <a:xfrm>
            <a:off x="0" y="685800"/>
            <a:ext cx="11353800" cy="0"/>
          </a:xfrm>
          <a:prstGeom prst="straightConnector1">
            <a:avLst/>
          </a:prstGeom>
          <a:noFill/>
          <a:ln cap="flat" cmpd="sng" w="28575">
            <a:solidFill>
              <a:srgbClr val="151C2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ext&#10;&#10;Description automatically generated" id="359" name="Google Shape;35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56" y="-307957"/>
            <a:ext cx="3541986" cy="1285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at with wings in the air&#10;&#10;Description automatically generated" id="360" name="Google Shape;360;p24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4"/>
          <p:cNvSpPr txBox="1"/>
          <p:nvPr/>
        </p:nvSpPr>
        <p:spPr>
          <a:xfrm>
            <a:off x="101600" y="2889854"/>
            <a:ext cx="474472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Relación simbiótica</a:t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4"/>
          <p:cNvSpPr txBox="1"/>
          <p:nvPr/>
        </p:nvSpPr>
        <p:spPr>
          <a:xfrm>
            <a:off x="5019040" y="2906317"/>
            <a:ext cx="707136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una estrecha y prolongada (larga) asociación entre dos o más diferentes especies </a:t>
            </a:r>
            <a:endParaRPr sz="3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3" name="Google Shape;363;p24"/>
          <p:cNvSpPr txBox="1"/>
          <p:nvPr/>
        </p:nvSpPr>
        <p:spPr>
          <a:xfrm>
            <a:off x="5550947" y="6309390"/>
            <a:ext cx="58028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MURCIÉLAGOS MEXICANOS DE COLA LIBRE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5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0" name="Google Shape;370;p25"/>
          <p:cNvCxnSpPr/>
          <p:nvPr/>
        </p:nvCxnSpPr>
        <p:spPr>
          <a:xfrm>
            <a:off x="0" y="685800"/>
            <a:ext cx="11353800" cy="0"/>
          </a:xfrm>
          <a:prstGeom prst="straightConnector1">
            <a:avLst/>
          </a:prstGeom>
          <a:noFill/>
          <a:ln cap="flat" cmpd="sng" w="28575">
            <a:solidFill>
              <a:srgbClr val="151C2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ext&#10;&#10;Description automatically generated" id="371" name="Google Shape;37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56" y="-307957"/>
            <a:ext cx="3541986" cy="1285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at with wings in the air&#10;&#10;Description automatically generated" id="372" name="Google Shape;372;p25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5"/>
          <p:cNvSpPr txBox="1"/>
          <p:nvPr/>
        </p:nvSpPr>
        <p:spPr>
          <a:xfrm>
            <a:off x="0" y="754104"/>
            <a:ext cx="1219200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Relaciones simbióticas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5"/>
          <p:cNvSpPr txBox="1"/>
          <p:nvPr/>
        </p:nvSpPr>
        <p:spPr>
          <a:xfrm>
            <a:off x="284480" y="2130995"/>
            <a:ext cx="9126453" cy="3939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Mutualismo</a:t>
            </a: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(+/+) - una relación simbiótica entre dos especies en la que ambos se benefician</a:t>
            </a:r>
            <a:endParaRPr sz="2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Comensalismo </a:t>
            </a:r>
            <a:r>
              <a:rPr lang="en-US" sz="2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(+/0) - una relación simbiótica entre dos </a:t>
            </a:r>
            <a:br>
              <a:rPr lang="en-US" sz="2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2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especies en la que una se beneficia, y la otra no se afecta</a:t>
            </a:r>
            <a:endParaRPr sz="2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Parasitismo</a:t>
            </a: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(+/-) - una relación simbiótica entre dos </a:t>
            </a:r>
            <a:br>
              <a:rPr lang="en-US" sz="2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2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especies en la que una se beneficia, y la otra sale perjudicada</a:t>
            </a:r>
            <a:endParaRPr sz="2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5" name="Google Shape;375;p25"/>
          <p:cNvSpPr txBox="1"/>
          <p:nvPr/>
        </p:nvSpPr>
        <p:spPr>
          <a:xfrm>
            <a:off x="0" y="1308102"/>
            <a:ext cx="121920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asociaciones estrechas y prolongadas (largas) entre dos o más diferentes especies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25"/>
          <p:cNvSpPr/>
          <p:nvPr/>
        </p:nvSpPr>
        <p:spPr>
          <a:xfrm>
            <a:off x="10749280" y="4789310"/>
            <a:ext cx="1158240" cy="891836"/>
          </a:xfrm>
          <a:prstGeom prst="mathMinus">
            <a:avLst>
              <a:gd fmla="val 23520" name="adj1"/>
            </a:avLst>
          </a:prstGeom>
          <a:solidFill>
            <a:srgbClr val="36563D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25"/>
          <p:cNvSpPr/>
          <p:nvPr/>
        </p:nvSpPr>
        <p:spPr>
          <a:xfrm>
            <a:off x="9398000" y="2101620"/>
            <a:ext cx="1158240" cy="988515"/>
          </a:xfrm>
          <a:prstGeom prst="mathPlus">
            <a:avLst>
              <a:gd fmla="val 23520" name="adj1"/>
            </a:avLst>
          </a:prstGeom>
          <a:solidFill>
            <a:srgbClr val="36563D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25"/>
          <p:cNvSpPr/>
          <p:nvPr/>
        </p:nvSpPr>
        <p:spPr>
          <a:xfrm>
            <a:off x="9398000" y="3418432"/>
            <a:ext cx="1158240" cy="988515"/>
          </a:xfrm>
          <a:prstGeom prst="mathPlus">
            <a:avLst>
              <a:gd fmla="val 23520" name="adj1"/>
            </a:avLst>
          </a:prstGeom>
          <a:solidFill>
            <a:srgbClr val="36563D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5"/>
          <p:cNvSpPr/>
          <p:nvPr/>
        </p:nvSpPr>
        <p:spPr>
          <a:xfrm>
            <a:off x="9398000" y="4685059"/>
            <a:ext cx="1158240" cy="988515"/>
          </a:xfrm>
          <a:prstGeom prst="mathPlus">
            <a:avLst>
              <a:gd fmla="val 23520" name="adj1"/>
            </a:avLst>
          </a:prstGeom>
          <a:solidFill>
            <a:srgbClr val="36563D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5"/>
          <p:cNvSpPr/>
          <p:nvPr/>
        </p:nvSpPr>
        <p:spPr>
          <a:xfrm>
            <a:off x="10749280" y="2101620"/>
            <a:ext cx="1158240" cy="988515"/>
          </a:xfrm>
          <a:prstGeom prst="mathPlus">
            <a:avLst>
              <a:gd fmla="val 23520" name="adj1"/>
            </a:avLst>
          </a:prstGeom>
          <a:solidFill>
            <a:srgbClr val="36563D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5"/>
          <p:cNvSpPr/>
          <p:nvPr/>
        </p:nvSpPr>
        <p:spPr>
          <a:xfrm>
            <a:off x="10957560" y="3485877"/>
            <a:ext cx="792480" cy="858236"/>
          </a:xfrm>
          <a:prstGeom prst="donut">
            <a:avLst>
              <a:gd fmla="val 25000" name="adj"/>
            </a:avLst>
          </a:prstGeom>
          <a:solidFill>
            <a:srgbClr val="36563D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5"/>
          <p:cNvSpPr txBox="1"/>
          <p:nvPr/>
        </p:nvSpPr>
        <p:spPr>
          <a:xfrm>
            <a:off x="5550947" y="6309390"/>
            <a:ext cx="58028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MURCIÉLAGOS MEXICANOS DE COLA LIBRE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6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9" name="Google Shape;389;p26"/>
          <p:cNvCxnSpPr/>
          <p:nvPr/>
        </p:nvCxnSpPr>
        <p:spPr>
          <a:xfrm>
            <a:off x="0" y="685800"/>
            <a:ext cx="11353800" cy="0"/>
          </a:xfrm>
          <a:prstGeom prst="straightConnector1">
            <a:avLst/>
          </a:prstGeom>
          <a:noFill/>
          <a:ln cap="flat" cmpd="sng" w="28575">
            <a:solidFill>
              <a:srgbClr val="151C2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ext&#10;&#10;Description automatically generated" id="390" name="Google Shape;39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56" y="-307957"/>
            <a:ext cx="3541986" cy="1285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at with wings in the air&#10;&#10;Description automatically generated" id="391" name="Google Shape;391;p26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6"/>
          <p:cNvSpPr txBox="1"/>
          <p:nvPr/>
        </p:nvSpPr>
        <p:spPr>
          <a:xfrm>
            <a:off x="0" y="1496412"/>
            <a:ext cx="12192000" cy="317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sostenibilidad del ecosistema </a:t>
            </a:r>
            <a:endParaRPr b="1" sz="10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26"/>
          <p:cNvSpPr txBox="1"/>
          <p:nvPr/>
        </p:nvSpPr>
        <p:spPr>
          <a:xfrm>
            <a:off x="5550947" y="6309390"/>
            <a:ext cx="58028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MURCIÉLAGOS MEXICANOS DE COLA LIBRE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7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0" name="Google Shape;400;p27"/>
          <p:cNvCxnSpPr/>
          <p:nvPr/>
        </p:nvCxnSpPr>
        <p:spPr>
          <a:xfrm>
            <a:off x="0" y="685800"/>
            <a:ext cx="11353800" cy="0"/>
          </a:xfrm>
          <a:prstGeom prst="straightConnector1">
            <a:avLst/>
          </a:prstGeom>
          <a:noFill/>
          <a:ln cap="flat" cmpd="sng" w="28575">
            <a:solidFill>
              <a:srgbClr val="151C2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ext&#10;&#10;Description automatically generated" id="401" name="Google Shape;40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56" y="-307957"/>
            <a:ext cx="3541986" cy="1285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at with wings in the air&#10;&#10;Description automatically generated" id="402" name="Google Shape;402;p27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7"/>
          <p:cNvSpPr txBox="1"/>
          <p:nvPr/>
        </p:nvSpPr>
        <p:spPr>
          <a:xfrm>
            <a:off x="262756" y="763614"/>
            <a:ext cx="11772897" cy="3477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 ecosistema sostenible </a:t>
            </a:r>
            <a:r>
              <a:rPr lang="en-US" sz="26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puede permanecer constante a lo largo del tiempo a pesar de las perturbaciones y factores estresantes. </a:t>
            </a:r>
            <a:endParaRPr sz="26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Las perturbaciones incluyen eventos naturales como tormentas e incendios. </a:t>
            </a:r>
            <a:endParaRPr sz="24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Los factores estresantes son causados por la actividad humana, incluso la construcción de una carretera y la polución.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Alta biodiversidad</a:t>
            </a:r>
            <a:r>
              <a:rPr lang="en-US" sz="26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 apoya un ecosistema sostenible porque si una especie en un ecosistema biológicamente diversa se disminuya, otros organismos pueden cumplir las funciones de esos organismos en declive.</a:t>
            </a:r>
            <a:endParaRPr/>
          </a:p>
        </p:txBody>
      </p:sp>
      <p:sp>
        <p:nvSpPr>
          <p:cNvPr id="404" name="Google Shape;404;p27"/>
          <p:cNvSpPr txBox="1"/>
          <p:nvPr/>
        </p:nvSpPr>
        <p:spPr>
          <a:xfrm>
            <a:off x="0" y="5539849"/>
            <a:ext cx="12192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Fuentes: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Tutor Chase. (n.d.) </a:t>
            </a: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the concept of a stable ecosystem. </a:t>
            </a:r>
            <a:r>
              <a:rPr lang="en-US" sz="12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https://www.tutorchase.com/answers/ib/biology/explain-the-concept-of-a-stable-ecosystem</a:t>
            </a:r>
            <a:endParaRPr sz="1200">
              <a:solidFill>
                <a:srgbClr val="0563C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U.S. Department of Agriculture. (n.d.). </a:t>
            </a: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Disturbances and Stressors.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Climate Hubs. </a:t>
            </a:r>
            <a:r>
              <a:rPr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https://www.climatehubs.usda.gov/disturbances-and-stressors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05" name="Google Shape;405;p27"/>
          <p:cNvSpPr txBox="1"/>
          <p:nvPr/>
        </p:nvSpPr>
        <p:spPr>
          <a:xfrm>
            <a:off x="0" y="4319302"/>
            <a:ext cx="12191999" cy="14260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A8483D"/>
                </a:solidFill>
                <a:latin typeface="Arial"/>
                <a:ea typeface="Arial"/>
                <a:cs typeface="Arial"/>
                <a:sym typeface="Arial"/>
              </a:rPr>
              <a:t>Explica a tu compañero qué significa cada frase en </a:t>
            </a:r>
            <a:r>
              <a:rPr b="1" lang="en-US" sz="2000">
                <a:solidFill>
                  <a:srgbClr val="A8483D"/>
                </a:solidFill>
                <a:latin typeface="Arial"/>
                <a:ea typeface="Arial"/>
                <a:cs typeface="Arial"/>
                <a:sym typeface="Arial"/>
              </a:rPr>
              <a:t>NEGRITA </a:t>
            </a:r>
            <a:r>
              <a:rPr lang="en-US" sz="2000">
                <a:solidFill>
                  <a:srgbClr val="A8483D"/>
                </a:solidFill>
                <a:latin typeface="Arial"/>
                <a:ea typeface="Arial"/>
                <a:cs typeface="Arial"/>
                <a:sym typeface="Arial"/>
              </a:rPr>
              <a:t>usando tus propias palabras. </a:t>
            </a:r>
            <a:endParaRPr sz="2000">
              <a:solidFill>
                <a:srgbClr val="A8483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A8483D"/>
                </a:solidFill>
                <a:latin typeface="Arial"/>
                <a:ea typeface="Arial"/>
                <a:cs typeface="Arial"/>
                <a:sym typeface="Arial"/>
              </a:rPr>
              <a:t>Mientras trabajan juntos tú y tu compañero, escribe al menos 1 pregunta que se les ocurra. </a:t>
            </a:r>
            <a:br>
              <a:rPr lang="en-US" sz="2000">
                <a:solidFill>
                  <a:srgbClr val="A8483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rgbClr val="A8483D"/>
                </a:solidFill>
                <a:latin typeface="Arial"/>
                <a:ea typeface="Arial"/>
                <a:cs typeface="Arial"/>
                <a:sym typeface="Arial"/>
              </a:rPr>
              <a:t>O escribe al menos 1 pregunta que tal vez se le haya ocurrido a otro compañero de clase sobre estas ideas.</a:t>
            </a:r>
            <a:endParaRPr/>
          </a:p>
        </p:txBody>
      </p:sp>
      <p:sp>
        <p:nvSpPr>
          <p:cNvPr id="406" name="Google Shape;406;p27"/>
          <p:cNvSpPr txBox="1"/>
          <p:nvPr/>
        </p:nvSpPr>
        <p:spPr>
          <a:xfrm>
            <a:off x="5550947" y="6309390"/>
            <a:ext cx="58028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MURCIÉLAGOS MEXICANOS DE COLA LIBRE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8"/>
          <p:cNvSpPr txBox="1"/>
          <p:nvPr>
            <p:ph type="title"/>
          </p:nvPr>
        </p:nvSpPr>
        <p:spPr>
          <a:xfrm>
            <a:off x="173557" y="312681"/>
            <a:ext cx="644355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¿Crees que el ecosistema que vimos en los videos sobre los murciélagos es sostenible?</a:t>
            </a:r>
            <a:endParaRPr/>
          </a:p>
        </p:txBody>
      </p:sp>
      <p:pic>
        <p:nvPicPr>
          <p:cNvPr descr="A large group of birds flying over a hole in a grassy area&#10;&#10;Description automatically generated" id="413" name="Google Shape;413;p28"/>
          <p:cNvPicPr preferRelativeResize="0"/>
          <p:nvPr/>
        </p:nvPicPr>
        <p:blipFill rotWithShape="1">
          <a:blip r:embed="rId3">
            <a:alphaModFix/>
          </a:blip>
          <a:srcRect b="2786" l="-193" r="-451" t="3425"/>
          <a:stretch/>
        </p:blipFill>
        <p:spPr>
          <a:xfrm>
            <a:off x="173557" y="3194499"/>
            <a:ext cx="5648537" cy="3509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arge flock of birds flying over a field&#10;&#10;Description automatically generated" id="414" name="Google Shape;414;p28"/>
          <p:cNvPicPr preferRelativeResize="0"/>
          <p:nvPr/>
        </p:nvPicPr>
        <p:blipFill rotWithShape="1">
          <a:blip r:embed="rId4">
            <a:alphaModFix/>
          </a:blip>
          <a:srcRect b="0" l="0" r="0" t="4326"/>
          <a:stretch/>
        </p:blipFill>
        <p:spPr>
          <a:xfrm>
            <a:off x="5949621" y="3194498"/>
            <a:ext cx="6068821" cy="3509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nake eating a cactus&#10;&#10;Description automatically generated" id="415" name="Google Shape;415;p28"/>
          <p:cNvPicPr preferRelativeResize="0"/>
          <p:nvPr/>
        </p:nvPicPr>
        <p:blipFill rotWithShape="1">
          <a:blip r:embed="rId5">
            <a:alphaModFix/>
          </a:blip>
          <a:srcRect b="0" l="0" r="0" t="16870"/>
          <a:stretch/>
        </p:blipFill>
        <p:spPr>
          <a:xfrm>
            <a:off x="6969511" y="223225"/>
            <a:ext cx="5048931" cy="2798122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8"/>
          <p:cNvSpPr txBox="1"/>
          <p:nvPr/>
        </p:nvSpPr>
        <p:spPr>
          <a:xfrm>
            <a:off x="9661236" y="6426620"/>
            <a:ext cx="243761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Images: Fin &amp; Fur Films Productions </a:t>
            </a:r>
            <a:endParaRPr/>
          </a:p>
        </p:txBody>
      </p:sp>
      <p:sp>
        <p:nvSpPr>
          <p:cNvPr id="417" name="Google Shape;417;p28"/>
          <p:cNvSpPr txBox="1"/>
          <p:nvPr/>
        </p:nvSpPr>
        <p:spPr>
          <a:xfrm>
            <a:off x="173557" y="1770040"/>
            <a:ext cx="6795954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¿Necesitas más información para poder contestar esta pregunta? </a:t>
            </a:r>
            <a:b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ser así, ¿qué información necesitas?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7" name="Google Shape;127;p3"/>
          <p:cNvCxnSpPr/>
          <p:nvPr/>
        </p:nvCxnSpPr>
        <p:spPr>
          <a:xfrm>
            <a:off x="0" y="685800"/>
            <a:ext cx="11353800" cy="0"/>
          </a:xfrm>
          <a:prstGeom prst="straightConnector1">
            <a:avLst/>
          </a:prstGeom>
          <a:noFill/>
          <a:ln cap="flat" cmpd="sng" w="28575">
            <a:solidFill>
              <a:srgbClr val="151C2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ext&#10;&#10;Description automatically generated" id="128" name="Google Shape;12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56" y="-307957"/>
            <a:ext cx="3541986" cy="1285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at with wings in the air&#10;&#10;Description automatically generated" id="129" name="Google Shape;129;p3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"/>
          <p:cNvSpPr txBox="1"/>
          <p:nvPr/>
        </p:nvSpPr>
        <p:spPr>
          <a:xfrm>
            <a:off x="0" y="603543"/>
            <a:ext cx="12192000" cy="7546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¿Hechos o mitos sobre los murciélagos?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1" name="Google Shape;131;p3"/>
          <p:cNvGraphicFramePr/>
          <p:nvPr/>
        </p:nvGraphicFramePr>
        <p:xfrm>
          <a:off x="2489077" y="160061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{BCB20613-6683-4C26-B2C5-9081DE9DA752}</a:tableStyleId>
              </a:tblPr>
              <a:tblGrid>
                <a:gridCol w="5264300"/>
                <a:gridCol w="988525"/>
                <a:gridCol w="961000"/>
              </a:tblGrid>
              <a:tr h="428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Hecho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Mito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0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1. Los murciélagos son ciegos.</a:t>
                      </a:r>
                      <a:endParaRPr sz="2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0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2. Todos los murciélagos beben sangre.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9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3. Los murciélagos volarán hacia tu pelo. 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1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4. Todos los murciélagos tienen rabia. 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6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5. Los murciélagos no son muy importantes. 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6. Los murciélagos son “alimañas” y </a:t>
                      </a:r>
                      <a:br>
                        <a:rPr lang="en-US" sz="2000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</a:br>
                      <a:r>
                        <a:rPr lang="en-US" sz="2000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deberín ser exterminados. 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7. Los murciélagos son ratones voladores. 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4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8. Todos los murciélagos son iguales. 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32" name="Google Shape;132;p3"/>
          <p:cNvSpPr txBox="1"/>
          <p:nvPr/>
        </p:nvSpPr>
        <p:spPr>
          <a:xfrm>
            <a:off x="5550947" y="6309390"/>
            <a:ext cx="58028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MURCIÉLAGOS MEXICANOS DE COLA LIBRE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9" name="Google Shape;139;p4"/>
          <p:cNvCxnSpPr/>
          <p:nvPr/>
        </p:nvCxnSpPr>
        <p:spPr>
          <a:xfrm>
            <a:off x="0" y="685800"/>
            <a:ext cx="11353800" cy="0"/>
          </a:xfrm>
          <a:prstGeom prst="straightConnector1">
            <a:avLst/>
          </a:prstGeom>
          <a:noFill/>
          <a:ln cap="flat" cmpd="sng" w="28575">
            <a:solidFill>
              <a:srgbClr val="151C2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ext&#10;&#10;Description automatically generated" id="140" name="Google Shape;14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56" y="-307957"/>
            <a:ext cx="3541986" cy="1285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at with wings in the air&#10;&#10;Description automatically generated" id="141" name="Google Shape;141;p4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4"/>
          <p:cNvSpPr txBox="1"/>
          <p:nvPr/>
        </p:nvSpPr>
        <p:spPr>
          <a:xfrm>
            <a:off x="0" y="2367523"/>
            <a:ext cx="12192000" cy="178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Explorar 1 </a:t>
            </a:r>
            <a:endParaRPr b="1" sz="8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Murciélagos mexicanos de cola libre &amp; la Cueva Bracken </a:t>
            </a:r>
            <a:endParaRPr/>
          </a:p>
        </p:txBody>
      </p:sp>
      <p:sp>
        <p:nvSpPr>
          <p:cNvPr id="143" name="Google Shape;143;p4"/>
          <p:cNvSpPr txBox="1"/>
          <p:nvPr/>
        </p:nvSpPr>
        <p:spPr>
          <a:xfrm>
            <a:off x="5550947" y="6309390"/>
            <a:ext cx="58028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MURCIÉLAGOS MEXICANOS DE COLA LIBRE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at on a rock&#10;&#10;Description automatically generated" id="149" name="Google Shape;149;p5"/>
          <p:cNvPicPr preferRelativeResize="0"/>
          <p:nvPr/>
        </p:nvPicPr>
        <p:blipFill rotWithShape="1">
          <a:blip r:embed="rId3">
            <a:alphaModFix/>
          </a:blip>
          <a:srcRect b="1788" l="0" r="3262" t="-33"/>
          <a:stretch/>
        </p:blipFill>
        <p:spPr>
          <a:xfrm>
            <a:off x="0" y="-1"/>
            <a:ext cx="12192000" cy="622065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5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at with wings in the air&#10;&#10;Description automatically generated" id="151" name="Google Shape;151;p5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5"/>
          <p:cNvSpPr txBox="1"/>
          <p:nvPr/>
        </p:nvSpPr>
        <p:spPr>
          <a:xfrm>
            <a:off x="-1" y="872"/>
            <a:ext cx="727217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Bat Conservation International 106653-19-2508x1260 https://www.batcon.org/bat/tadarida-brasiliensis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/>
          </a:p>
        </p:txBody>
      </p:sp>
      <p:sp>
        <p:nvSpPr>
          <p:cNvPr id="153" name="Google Shape;153;p5"/>
          <p:cNvSpPr txBox="1"/>
          <p:nvPr/>
        </p:nvSpPr>
        <p:spPr>
          <a:xfrm>
            <a:off x="5550947" y="6309390"/>
            <a:ext cx="58028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MURCIÉLAGOS MEXICANOS DE COLA LIBRE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ts from a ceiling&#10;&#10;Description automatically generated" id="159" name="Google Shape;159;p6"/>
          <p:cNvPicPr preferRelativeResize="0"/>
          <p:nvPr/>
        </p:nvPicPr>
        <p:blipFill rotWithShape="1">
          <a:blip r:embed="rId3">
            <a:alphaModFix/>
          </a:blip>
          <a:srcRect b="0" l="0" r="0" t="24063"/>
          <a:stretch/>
        </p:blipFill>
        <p:spPr>
          <a:xfrm>
            <a:off x="0" y="0"/>
            <a:ext cx="121920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6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at with wings in the air&#10;&#10;Description automatically generated" id="161" name="Google Shape;161;p6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6"/>
          <p:cNvSpPr txBox="1"/>
          <p:nvPr/>
        </p:nvSpPr>
        <p:spPr>
          <a:xfrm>
            <a:off x="-1" y="872"/>
            <a:ext cx="727217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Fin &amp; Fur Films Productions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"/>
          <p:cNvSpPr txBox="1"/>
          <p:nvPr/>
        </p:nvSpPr>
        <p:spPr>
          <a:xfrm>
            <a:off x="5550947" y="6309390"/>
            <a:ext cx="58028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MURCIÉLAGOS MEXICANOS DE COLA LIBRE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bats flying in the sky&#10;&#10;Description automatically generated" id="169" name="Google Shape;169;p7"/>
          <p:cNvPicPr preferRelativeResize="0"/>
          <p:nvPr/>
        </p:nvPicPr>
        <p:blipFill rotWithShape="1">
          <a:blip r:embed="rId3">
            <a:alphaModFix/>
          </a:blip>
          <a:srcRect b="19869" l="0" r="1621" t="4244"/>
          <a:stretch/>
        </p:blipFill>
        <p:spPr>
          <a:xfrm>
            <a:off x="-1" y="-67731"/>
            <a:ext cx="12192001" cy="626976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7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at with wings in the air&#10;&#10;Description automatically generated" id="171" name="Google Shape;171;p7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7"/>
          <p:cNvSpPr txBox="1"/>
          <p:nvPr/>
        </p:nvSpPr>
        <p:spPr>
          <a:xfrm>
            <a:off x="-86061" y="5923202"/>
            <a:ext cx="238819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Fin &amp; Fur Films Productions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7"/>
          <p:cNvSpPr txBox="1"/>
          <p:nvPr/>
        </p:nvSpPr>
        <p:spPr>
          <a:xfrm>
            <a:off x="5550947" y="6309390"/>
            <a:ext cx="58028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MURCIÉLAGOS MEXICANOS DE COLA LIBRE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at on a rock&#10;&#10;Description automatically generated" id="179" name="Google Shape;179;p8"/>
          <p:cNvPicPr preferRelativeResize="0"/>
          <p:nvPr/>
        </p:nvPicPr>
        <p:blipFill rotWithShape="1">
          <a:blip r:embed="rId3">
            <a:alphaModFix/>
          </a:blip>
          <a:srcRect b="16299" l="0" r="0" t="7811"/>
          <a:stretch/>
        </p:blipFill>
        <p:spPr>
          <a:xfrm>
            <a:off x="0" y="16933"/>
            <a:ext cx="12192000" cy="616816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at with wings in the air&#10;&#10;Description automatically generated" id="181" name="Google Shape;181;p8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8"/>
          <p:cNvSpPr txBox="1"/>
          <p:nvPr/>
        </p:nvSpPr>
        <p:spPr>
          <a:xfrm>
            <a:off x="0" y="47378"/>
            <a:ext cx="727217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Fin &amp; Fur Films Productions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8"/>
          <p:cNvSpPr txBox="1"/>
          <p:nvPr/>
        </p:nvSpPr>
        <p:spPr>
          <a:xfrm>
            <a:off x="5550947" y="6309390"/>
            <a:ext cx="58028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MURCIÉLAGOS MEXICANOS DE COLA LIBRE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pile of brown objects&#10;&#10;Description automatically generated" id="189" name="Google Shape;189;p9"/>
          <p:cNvPicPr preferRelativeResize="0"/>
          <p:nvPr/>
        </p:nvPicPr>
        <p:blipFill rotWithShape="1">
          <a:blip r:embed="rId3">
            <a:alphaModFix/>
          </a:blip>
          <a:srcRect b="24063" l="0" r="0" t="0"/>
          <a:stretch/>
        </p:blipFill>
        <p:spPr>
          <a:xfrm>
            <a:off x="0" y="0"/>
            <a:ext cx="121920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9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at with wings in the air&#10;&#10;Description automatically generated" id="191" name="Google Shape;191;p9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9"/>
          <p:cNvSpPr txBox="1"/>
          <p:nvPr/>
        </p:nvSpPr>
        <p:spPr>
          <a:xfrm>
            <a:off x="-1" y="5974318"/>
            <a:ext cx="727217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Fin &amp; Fur Films Productions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9"/>
          <p:cNvSpPr txBox="1"/>
          <p:nvPr/>
        </p:nvSpPr>
        <p:spPr>
          <a:xfrm>
            <a:off x="5550947" y="6309390"/>
            <a:ext cx="58028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MURCIÉLAGOS MEXICANOS DE COLA LIBRE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2021-02-19T21:03:35Z</dcterms:created>
  <dc:creator>Anne Fayen</dc:creator>
</cp:coreProperties>
</file>