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36" r:id="rId3"/>
    <p:sldId id="338" r:id="rId4"/>
    <p:sldId id="337" r:id="rId5"/>
    <p:sldId id="339" r:id="rId6"/>
    <p:sldId id="340" r:id="rId7"/>
    <p:sldId id="344" r:id="rId8"/>
    <p:sldId id="358" r:id="rId9"/>
    <p:sldId id="345" r:id="rId10"/>
    <p:sldId id="348" r:id="rId11"/>
    <p:sldId id="357" r:id="rId12"/>
    <p:sldId id="350" r:id="rId13"/>
    <p:sldId id="349" r:id="rId14"/>
    <p:sldId id="342" r:id="rId15"/>
    <p:sldId id="351" r:id="rId16"/>
    <p:sldId id="352" r:id="rId17"/>
    <p:sldId id="353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F10F49-67D9-9B82-D64F-232B7785A42D}" name="Alastair Dawe" initials="AD" userId="8fe1286895c8dca8" providerId="Windows Live"/>
  <p188:author id="{7F6277B5-8F5E-6355-E389-281E1E0415A7}" name="Anne Marie" initials="AM" userId="2b9e93c1993ff8c9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Fayen" initials="AF" lastIdx="5" clrIdx="0">
    <p:extLst>
      <p:ext uri="{19B8F6BF-5375-455C-9EA6-DF929625EA0E}">
        <p15:presenceInfo xmlns:p15="http://schemas.microsoft.com/office/powerpoint/2012/main" userId="1cbe9e74138be8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483D"/>
    <a:srgbClr val="15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6AFDCA-967A-47AA-9199-A09CFB2F89D4}" v="19" dt="2024-03-08T14:25:49.932"/>
    <p1510:client id="{E2EE354B-C90C-43F8-95FB-98003E8C0C3E}" v="157" dt="2024-03-07T23:34:49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77107" autoAdjust="0"/>
  </p:normalViewPr>
  <p:slideViewPr>
    <p:cSldViewPr snapToGrid="0" snapToObjects="1">
      <p:cViewPr varScale="1">
        <p:scale>
          <a:sx n="88" d="100"/>
          <a:sy n="88" d="100"/>
        </p:scale>
        <p:origin x="17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klutts" clId="Web-{E2EE354B-C90C-43F8-95FB-98003E8C0C3E}"/>
    <pc:docChg chg="modSld">
      <pc:chgData name="melanie klutts" userId="" providerId="" clId="Web-{E2EE354B-C90C-43F8-95FB-98003E8C0C3E}" dt="2024-03-07T23:34:49.380" v="97" actId="14100"/>
      <pc:docMkLst>
        <pc:docMk/>
      </pc:docMkLst>
      <pc:sldChg chg="modSp">
        <pc:chgData name="melanie klutts" userId="" providerId="" clId="Web-{E2EE354B-C90C-43F8-95FB-98003E8C0C3E}" dt="2024-03-07T23:28:17.321" v="7" actId="20577"/>
        <pc:sldMkLst>
          <pc:docMk/>
          <pc:sldMk cId="825841600" sldId="256"/>
        </pc:sldMkLst>
        <pc:spChg chg="mod">
          <ac:chgData name="melanie klutts" userId="" providerId="" clId="Web-{E2EE354B-C90C-43F8-95FB-98003E8C0C3E}" dt="2024-03-07T23:28:17.321" v="7" actId="20577"/>
          <ac:spMkLst>
            <pc:docMk/>
            <pc:sldMk cId="825841600" sldId="256"/>
            <ac:spMk id="3" creationId="{FCC7CE53-EEE5-B44A-A5D3-A4ED7F2E9CA1}"/>
          </ac:spMkLst>
        </pc:spChg>
      </pc:sldChg>
      <pc:sldChg chg="modSp">
        <pc:chgData name="melanie klutts" userId="" providerId="" clId="Web-{E2EE354B-C90C-43F8-95FB-98003E8C0C3E}" dt="2024-03-07T23:34:49.380" v="97" actId="14100"/>
        <pc:sldMkLst>
          <pc:docMk/>
          <pc:sldMk cId="1609278965" sldId="344"/>
        </pc:sldMkLst>
        <pc:spChg chg="mod">
          <ac:chgData name="melanie klutts" userId="" providerId="" clId="Web-{E2EE354B-C90C-43F8-95FB-98003E8C0C3E}" dt="2024-03-07T23:34:49.380" v="97" actId="14100"/>
          <ac:spMkLst>
            <pc:docMk/>
            <pc:sldMk cId="1609278965" sldId="344"/>
            <ac:spMk id="4" creationId="{3C4CB391-530A-6AFF-1AFD-A7CA3867173D}"/>
          </ac:spMkLst>
        </pc:spChg>
      </pc:sldChg>
      <pc:sldChg chg="modSp">
        <pc:chgData name="melanie klutts" userId="" providerId="" clId="Web-{E2EE354B-C90C-43F8-95FB-98003E8C0C3E}" dt="2024-03-07T23:29:17.479" v="11" actId="20577"/>
        <pc:sldMkLst>
          <pc:docMk/>
          <pc:sldMk cId="1941271818" sldId="345"/>
        </pc:sldMkLst>
        <pc:spChg chg="mod">
          <ac:chgData name="melanie klutts" userId="" providerId="" clId="Web-{E2EE354B-C90C-43F8-95FB-98003E8C0C3E}" dt="2024-03-07T23:29:17.479" v="11" actId="20577"/>
          <ac:spMkLst>
            <pc:docMk/>
            <pc:sldMk cId="1941271818" sldId="345"/>
            <ac:spMk id="3" creationId="{54AB3B3F-E3E9-DBD5-7969-FB418513F50B}"/>
          </ac:spMkLst>
        </pc:spChg>
      </pc:sldChg>
      <pc:sldChg chg="modSp">
        <pc:chgData name="melanie klutts" userId="" providerId="" clId="Web-{E2EE354B-C90C-43F8-95FB-98003E8C0C3E}" dt="2024-03-07T23:29:31.479" v="20" actId="20577"/>
        <pc:sldMkLst>
          <pc:docMk/>
          <pc:sldMk cId="660000225" sldId="348"/>
        </pc:sldMkLst>
        <pc:spChg chg="mod">
          <ac:chgData name="melanie klutts" userId="" providerId="" clId="Web-{E2EE354B-C90C-43F8-95FB-98003E8C0C3E}" dt="2024-03-07T23:29:31.479" v="20" actId="20577"/>
          <ac:spMkLst>
            <pc:docMk/>
            <pc:sldMk cId="660000225" sldId="348"/>
            <ac:spMk id="3" creationId="{54AB3B3F-E3E9-DBD5-7969-FB418513F50B}"/>
          </ac:spMkLst>
        </pc:spChg>
      </pc:sldChg>
      <pc:sldChg chg="modSp">
        <pc:chgData name="melanie klutts" userId="" providerId="" clId="Web-{E2EE354B-C90C-43F8-95FB-98003E8C0C3E}" dt="2024-03-07T23:30:17.746" v="31" actId="20577"/>
        <pc:sldMkLst>
          <pc:docMk/>
          <pc:sldMk cId="1031181413" sldId="349"/>
        </pc:sldMkLst>
        <pc:spChg chg="mod">
          <ac:chgData name="melanie klutts" userId="" providerId="" clId="Web-{E2EE354B-C90C-43F8-95FB-98003E8C0C3E}" dt="2024-03-07T23:30:17.746" v="31" actId="20577"/>
          <ac:spMkLst>
            <pc:docMk/>
            <pc:sldMk cId="1031181413" sldId="349"/>
            <ac:spMk id="13" creationId="{0FE36EFF-2CE9-135C-25D4-145F675AD3BC}"/>
          </ac:spMkLst>
        </pc:spChg>
      </pc:sldChg>
      <pc:sldChg chg="modSp">
        <pc:chgData name="melanie klutts" userId="" providerId="" clId="Web-{E2EE354B-C90C-43F8-95FB-98003E8C0C3E}" dt="2024-03-07T23:31:18.920" v="43" actId="20577"/>
        <pc:sldMkLst>
          <pc:docMk/>
          <pc:sldMk cId="392668044" sldId="351"/>
        </pc:sldMkLst>
        <pc:spChg chg="mod">
          <ac:chgData name="melanie klutts" userId="" providerId="" clId="Web-{E2EE354B-C90C-43F8-95FB-98003E8C0C3E}" dt="2024-03-07T23:31:18.920" v="43" actId="20577"/>
          <ac:spMkLst>
            <pc:docMk/>
            <pc:sldMk cId="392668044" sldId="351"/>
            <ac:spMk id="13" creationId="{0FE36EFF-2CE9-135C-25D4-145F675AD3BC}"/>
          </ac:spMkLst>
        </pc:spChg>
      </pc:sldChg>
      <pc:sldChg chg="modSp">
        <pc:chgData name="melanie klutts" userId="" providerId="" clId="Web-{E2EE354B-C90C-43F8-95FB-98003E8C0C3E}" dt="2024-03-07T23:32:01.781" v="58" actId="20577"/>
        <pc:sldMkLst>
          <pc:docMk/>
          <pc:sldMk cId="180230203" sldId="353"/>
        </pc:sldMkLst>
        <pc:spChg chg="mod">
          <ac:chgData name="melanie klutts" userId="" providerId="" clId="Web-{E2EE354B-C90C-43F8-95FB-98003E8C0C3E}" dt="2024-03-07T23:32:01.781" v="58" actId="20577"/>
          <ac:spMkLst>
            <pc:docMk/>
            <pc:sldMk cId="180230203" sldId="353"/>
            <ac:spMk id="13" creationId="{0FE36EFF-2CE9-135C-25D4-145F675AD3BC}"/>
          </ac:spMkLst>
        </pc:spChg>
      </pc:sldChg>
    </pc:docChg>
  </pc:docChgLst>
  <pc:docChgLst>
    <pc:chgData name="melanie klutts" clId="Web-{C86AFDCA-967A-47AA-9199-A09CFB2F89D4}"/>
    <pc:docChg chg="modSld">
      <pc:chgData name="melanie klutts" userId="" providerId="" clId="Web-{C86AFDCA-967A-47AA-9199-A09CFB2F89D4}" dt="2024-03-08T14:25:45.104" v="8" actId="20577"/>
      <pc:docMkLst>
        <pc:docMk/>
      </pc:docMkLst>
      <pc:sldChg chg="modSp">
        <pc:chgData name="melanie klutts" userId="" providerId="" clId="Web-{C86AFDCA-967A-47AA-9199-A09CFB2F89D4}" dt="2024-03-08T14:24:40.633" v="2" actId="20577"/>
        <pc:sldMkLst>
          <pc:docMk/>
          <pc:sldMk cId="825841600" sldId="256"/>
        </pc:sldMkLst>
        <pc:spChg chg="mod">
          <ac:chgData name="melanie klutts" userId="" providerId="" clId="Web-{C86AFDCA-967A-47AA-9199-A09CFB2F89D4}" dt="2024-03-08T14:24:40.633" v="2" actId="20577"/>
          <ac:spMkLst>
            <pc:docMk/>
            <pc:sldMk cId="825841600" sldId="256"/>
            <ac:spMk id="3" creationId="{FCC7CE53-EEE5-B44A-A5D3-A4ED7F2E9CA1}"/>
          </ac:spMkLst>
        </pc:spChg>
      </pc:sldChg>
      <pc:sldChg chg="modSp">
        <pc:chgData name="melanie klutts" userId="" providerId="" clId="Web-{C86AFDCA-967A-47AA-9199-A09CFB2F89D4}" dt="2024-03-08T14:25:15.431" v="3" actId="20577"/>
        <pc:sldMkLst>
          <pc:docMk/>
          <pc:sldMk cId="660000225" sldId="348"/>
        </pc:sldMkLst>
        <pc:spChg chg="mod">
          <ac:chgData name="melanie klutts" userId="" providerId="" clId="Web-{C86AFDCA-967A-47AA-9199-A09CFB2F89D4}" dt="2024-03-08T14:25:15.431" v="3" actId="20577"/>
          <ac:spMkLst>
            <pc:docMk/>
            <pc:sldMk cId="660000225" sldId="348"/>
            <ac:spMk id="3" creationId="{54AB3B3F-E3E9-DBD5-7969-FB418513F50B}"/>
          </ac:spMkLst>
        </pc:spChg>
      </pc:sldChg>
      <pc:sldChg chg="modSp">
        <pc:chgData name="melanie klutts" userId="" providerId="" clId="Web-{C86AFDCA-967A-47AA-9199-A09CFB2F89D4}" dt="2024-03-08T14:25:45.104" v="8" actId="20577"/>
        <pc:sldMkLst>
          <pc:docMk/>
          <pc:sldMk cId="392668044" sldId="351"/>
        </pc:sldMkLst>
        <pc:spChg chg="mod">
          <ac:chgData name="melanie klutts" userId="" providerId="" clId="Web-{C86AFDCA-967A-47AA-9199-A09CFB2F89D4}" dt="2024-03-08T14:25:45.104" v="8" actId="20577"/>
          <ac:spMkLst>
            <pc:docMk/>
            <pc:sldMk cId="392668044" sldId="351"/>
            <ac:spMk id="13" creationId="{0FE36EFF-2CE9-135C-25D4-145F675AD3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F64D3-7BE1-2B4A-BDAD-C83C00295D0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625CE-5593-8E4D-9A73-2B3E88357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34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venir Book" panose="02000503020000020003" pitchFamily="2" charset="-78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Discuss where students live in relation to Bracken Cave. Questions to guide the discussion may include: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venir Book" panose="02000503020000020003" pitchFamily="2" charset="-78"/>
              <a:buAutoNum type="alphaL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Do you live north, east, south, or west of Bracken Cave?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venir Book" panose="02000503020000020003" pitchFamily="2" charset="-78"/>
              <a:buAutoNum type="alphaL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Have you ever been to Bracken Cave? What was it like?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venir Book" panose="02000503020000020003" pitchFamily="2" charset="-78"/>
              <a:buAutoNum type="alphaL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Have you ever been to any cave? What was it like?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Map from Google Maps  </a:t>
            </a:r>
          </a:p>
          <a:p>
            <a:r>
              <a:rPr lang="en-US" dirty="0"/>
              <a:t>Compass Rose by </a:t>
            </a:r>
            <a:r>
              <a:rPr lang="en-US" dirty="0" err="1"/>
              <a:t>imaginationlol</a:t>
            </a:r>
            <a:r>
              <a:rPr lang="en-US" dirty="0"/>
              <a:t> on </a:t>
            </a:r>
            <a:r>
              <a:rPr lang="en-US" dirty="0" err="1"/>
              <a:t>Flaticon</a:t>
            </a:r>
            <a:r>
              <a:rPr lang="en-US" dirty="0"/>
              <a:t> https://www.flaticon.com/free-icon/wind-rose_4031900?term=compass+rose&amp;page=1&amp;position=2&amp;origin=search&amp;related_id=4031900 </a:t>
            </a:r>
            <a:br>
              <a:rPr lang="en-US" dirty="0"/>
            </a:br>
            <a:r>
              <a:rPr lang="en-US" dirty="0"/>
              <a:t>Modified for Spanish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Deep in the Heart Bats of Bracken Cave </a:t>
            </a:r>
            <a:r>
              <a:rPr lang="en-US" dirty="0"/>
              <a:t>This video is also available on YouTube: https://youtu.be/H-q58Jd50Lk?si=1j1TePoUr2TrAiua The video is 4 minutes long.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73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How do bats catch bugs? </a:t>
            </a:r>
            <a:r>
              <a:rPr lang="en-US" dirty="0"/>
              <a:t>by </a:t>
            </a:r>
            <a:r>
              <a:rPr lang="en-US" dirty="0" err="1"/>
              <a:t>BatBnB</a:t>
            </a:r>
            <a:r>
              <a:rPr lang="en-US" dirty="0"/>
              <a:t>. The clip is also available on YouTube: https://www.youtube.com/watch?v=zd-X3Pi8Oz0. This video is 23 seconds 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7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images on the next slide to guide a discussion that answers this question.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2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move?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Mexican free-tailed bats use their wings to fly.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They use their wings, thumbs, legs, and feet to crawl on the ground and along the sides of caves and other structures.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images: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04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image on the next slide to guide a discussion that answers this question.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40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hang upside down?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Mexican free-tailed bats use the claws on their feet to hold on and hang upside down.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96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Use the diagram on the next slide to guide a discussion that answers this question.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82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Mexican free-tailed bats catch insects?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 points: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Mexican free-tailed bats catch insects while flying.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A Mexican free-tailed bat uses its uropatagium, the skin membrane between its legs and tail, to scoop an insect into its mouth.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-78"/>
                <a:ea typeface="Calibri" panose="020F0502020204030204" pitchFamily="34" charset="0"/>
                <a:cs typeface="Times New Roman" panose="02020603050405020304" pitchFamily="18" charset="0"/>
              </a:rPr>
              <a:t>While Mexican free-tailed bats do rely on eyesight to some extent, they also use echolocation to determine the location of insects.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Bat image by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Iconographia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Zoologica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Public Domain, https://commons.wikimedia.org/w/index.php?curid=55099120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8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Bat Conservation International 106653-19-2508x1260 https://www.batcon.org/bat/tadarida-brasiliensis/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40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31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bats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51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Mexican free-tailed bat image: Fin &amp; Fur Films Productions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33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Mexican free-tailed bats image: Fin &amp; Fur Films Productions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1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 Image by </a:t>
            </a:r>
            <a:r>
              <a:rPr lang="en-US" dirty="0" err="1"/>
              <a:t>Iconographia</a:t>
            </a:r>
            <a:r>
              <a:rPr lang="en-US" dirty="0"/>
              <a:t> </a:t>
            </a:r>
            <a:r>
              <a:rPr lang="en-US" dirty="0" err="1"/>
              <a:t>Zoologica</a:t>
            </a:r>
            <a:r>
              <a:rPr lang="en-US" dirty="0"/>
              <a:t>, Public Domain, https://commons.wikimedia.org/w/index.php?curid=55099120, labels added by Deep in the Heart October 2023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3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 Image By </a:t>
            </a:r>
            <a:r>
              <a:rPr lang="en-US" dirty="0" err="1"/>
              <a:t>Iconographia</a:t>
            </a:r>
            <a:r>
              <a:rPr lang="en-US" dirty="0"/>
              <a:t> </a:t>
            </a:r>
            <a:r>
              <a:rPr lang="en-US" dirty="0" err="1"/>
              <a:t>Zoologica</a:t>
            </a:r>
            <a:r>
              <a:rPr lang="en-US" dirty="0"/>
              <a:t>, Public Domain, https://commons.wikimedia.org/w/index.php?curid=55099120, labels added by Deep in the Heart October 2023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625CE-5593-8E4D-9A73-2B3E8835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0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from Google Maps </a:t>
            </a:r>
          </a:p>
          <a:p>
            <a:r>
              <a:rPr lang="en-US" dirty="0"/>
              <a:t>Compass Rose by </a:t>
            </a:r>
            <a:r>
              <a:rPr lang="en-US" dirty="0" err="1"/>
              <a:t>imaginationlol</a:t>
            </a:r>
            <a:r>
              <a:rPr lang="en-US" dirty="0"/>
              <a:t> on </a:t>
            </a:r>
            <a:r>
              <a:rPr lang="en-US" dirty="0" err="1"/>
              <a:t>Flaticon</a:t>
            </a:r>
            <a:r>
              <a:rPr lang="en-US" dirty="0"/>
              <a:t> https://www.flaticon.com/free-icon/wind-rose_4031900?term=compass+rose&amp;page=1&amp;position=2&amp;origin=search&amp;related_id=4031900 </a:t>
            </a:r>
            <a:br>
              <a:rPr lang="en-US" dirty="0"/>
            </a:br>
            <a:r>
              <a:rPr lang="en-US" dirty="0"/>
              <a:t>Modified for Spanish </a:t>
            </a:r>
          </a:p>
          <a:p>
            <a:r>
              <a:rPr lang="en-US" dirty="0"/>
              <a:t>Star Graphic from PowerPoint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625CE-5593-8E4D-9A73-2B3E883577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738B-4AD2-AC49-8C56-AE87616CF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7B34C-060E-844C-A9BC-6B046927A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39ECA-FF9C-F54C-A590-31C5B7D7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BE62C-EEC4-5244-A80A-A295C09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5961-8649-FD46-AB2D-97ED165D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12E73-8403-1943-A39D-27902EC0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302AA-D465-674B-8120-3297746B6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48C3-2FD7-D64A-9ADC-0B99739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D347-6B71-DF40-AFE4-8B16A2AE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159C-08D1-6D45-92D6-A8B780D3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105E6-D01B-D845-AF56-6E1C30BD7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D35A2-0C02-5C43-8B79-A8F063B29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1908-8311-804F-9A14-D2FE5D27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1C48-1341-9148-ACA3-373D7439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1A6C-5C03-4B4A-B032-E36644BE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9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B188-9AEA-CA49-9F06-5BECC721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E22EF-ADA4-DE40-9D03-FD7466E5A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C2777-2497-B149-B13C-2A35542B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96D0-46D2-424C-8F78-03766BB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649E-42EF-DD4A-A279-C3D2429B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9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65C9-3088-FF4E-8C3F-B38F51F6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B3516-DE1E-1845-A507-F5EDCC848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02FC-40A3-A84C-9153-72B2C62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F915F-8463-CD4F-BAC0-EB9937C1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A32BD-219F-8749-8FED-1F9B96D7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71DC-B640-C54D-B0F7-95D82DE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2264-47D7-D848-83AF-BDCFCC45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92EB1-CA50-B249-9EA6-E6E037739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07AE9-6416-C140-B234-AF662140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FCEAA-BAA2-194D-8DC4-FD97144E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1952F-9929-B84C-B38F-4ECD0A2C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20C8-A3B7-D341-B1B2-BE7546D4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36EB3-DDD3-E74E-BB0D-80046E120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0B46-6ABB-984B-9E0B-43943FEB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A77C9-B69A-3A44-A313-02196B0FA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13A50-BDE1-FF42-84F4-18F8AE423B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841DA-35A6-9C4D-99E4-F6642078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52625-F504-F644-9930-0690F510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287B8-CE80-0B41-840F-719F5340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918D5-6E5B-9B47-A67B-3FCAE808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96EE0-43F2-9949-881C-B4D71638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7E648-719D-8D4D-96AD-24AF99AF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4912D-1011-1748-AC24-150A238A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3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D9B07-B04B-E14C-A91A-3C4E9F05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96A77-28F9-374A-A456-48AB7DFA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CD6CA-9C60-A74D-88D4-063A54AC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54B4-8ACD-414B-B081-0A537E05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5F13C-AB39-A84D-B5F4-D1AFBBE80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9A1FD-DE25-9C4D-90FC-56D99C0D7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56E97-09E7-AA4E-91E6-C8C879A4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AD35D-6536-A942-BA3D-B1944801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4D57F-7C7A-2C40-8A35-5F444003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B8AD-E920-9247-BE97-EDA648D8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CD274-2DC8-BD42-A2F6-6BE8338F3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4EDEA-494C-9345-820E-BEF374734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3EE7A-D3CB-D541-BFE2-FA50BE44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3F983-5CCD-0449-8594-F94301F7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47437-B284-1E4F-BF3E-00888DC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FF054-7046-FD43-80C8-778995E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1050-ACDF-FF4C-A74B-70396034C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34D3-CD60-BC4E-87D9-B968B3CD9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A3BF-0ADE-7244-894E-0D844CAC6474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A75F-EE02-0A41-B0E5-48018249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0FB06-44A1-3945-B018-64A68D0DB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B630A-2653-EC4F-AB8A-4B6DD37A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-q58Jd50Lk?feature=oembed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d-X3Pi8Oz0?feature=oembed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B573-8408-4BD5-B772-A2F4AB450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7" r="17867"/>
          <a:stretch/>
        </p:blipFill>
        <p:spPr>
          <a:xfrm>
            <a:off x="4552188" y="10"/>
            <a:ext cx="76398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7CE53-EEE5-B44A-A5D3-A4ED7F2E9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4622701"/>
            <a:ext cx="4893544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Gotham"/>
              </a:rPr>
              <a:t>Murciélagos</a:t>
            </a:r>
            <a:r>
              <a:rPr lang="en-US" sz="2800" dirty="0">
                <a:latin typeface="Gotham"/>
              </a:rPr>
              <a:t> </a:t>
            </a:r>
            <a:r>
              <a:rPr lang="en-US" sz="2800" dirty="0" err="1">
                <a:latin typeface="Gotham"/>
              </a:rPr>
              <a:t>mexicanos</a:t>
            </a:r>
            <a:r>
              <a:rPr lang="en-US" sz="2800" dirty="0">
                <a:latin typeface="Gotham"/>
              </a:rPr>
              <a:t> de cola libre</a:t>
            </a:r>
            <a:endParaRPr lang="en-US" sz="2800" dirty="0">
              <a:latin typeface="Gotham" pitchFamily="50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latin typeface="Gotham"/>
              </a:rPr>
              <a:t>Prekinder</a:t>
            </a:r>
            <a:r>
              <a:rPr lang="en-US" sz="2800" dirty="0">
                <a:latin typeface="Gotham"/>
              </a:rPr>
              <a:t> - Grado 2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Gotham"/>
                <a:ea typeface="Calibri" panose="020F0502020204030204" pitchFamily="34" charset="0"/>
                <a:cs typeface="Times New Roman"/>
              </a:rPr>
              <a:t>Estructuras</a:t>
            </a:r>
            <a:r>
              <a:rPr lang="en-US" sz="2800" b="1" dirty="0">
                <a:effectLst/>
                <a:latin typeface="Gotham"/>
                <a:ea typeface="Calibri" panose="020F0502020204030204" pitchFamily="34" charset="0"/>
                <a:cs typeface="Times New Roman"/>
              </a:rPr>
              <a:t> &amp; </a:t>
            </a:r>
            <a:r>
              <a:rPr lang="en-US" sz="2800" b="1" dirty="0" err="1">
                <a:latin typeface="Gotham"/>
                <a:ea typeface="Calibri" panose="020F0502020204030204" pitchFamily="34" charset="0"/>
                <a:cs typeface="Times New Roman"/>
              </a:rPr>
              <a:t>Funciones</a:t>
            </a:r>
            <a:endParaRPr lang="en-US" sz="2800" dirty="0" err="1">
              <a:effectLst/>
              <a:latin typeface="Gotham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Gotham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73F99B-C754-4154-8ACE-771F71A8B7FE}"/>
              </a:ext>
            </a:extLst>
          </p:cNvPr>
          <p:cNvSpPr txBox="1"/>
          <p:nvPr/>
        </p:nvSpPr>
        <p:spPr>
          <a:xfrm>
            <a:off x="348916" y="560492"/>
            <a:ext cx="1383631" cy="276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6B7E8F-A0FC-45EC-9CBC-26FA9C2EB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394" y="-57493"/>
            <a:ext cx="7532370" cy="2749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DC488-7AA0-F589-E5AC-7862754D4FEF}"/>
              </a:ext>
            </a:extLst>
          </p:cNvPr>
          <p:cNvSpPr txBox="1"/>
          <p:nvPr/>
        </p:nvSpPr>
        <p:spPr>
          <a:xfrm>
            <a:off x="9800367" y="6565042"/>
            <a:ext cx="239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Image: Fin &amp; Fur Films Productions </a:t>
            </a:r>
          </a:p>
        </p:txBody>
      </p:sp>
    </p:spTree>
    <p:extLst>
      <p:ext uri="{BB962C8B-B14F-4D97-AF65-F5344CB8AC3E}">
        <p14:creationId xmlns:p14="http://schemas.microsoft.com/office/powerpoint/2010/main" val="825841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0" y="2853088"/>
            <a:ext cx="49970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tham"/>
              </a:rPr>
              <a:t>¿</a:t>
            </a:r>
            <a:r>
              <a:rPr lang="en-US" sz="3200" b="1" dirty="0" err="1">
                <a:solidFill>
                  <a:srgbClr val="000000"/>
                </a:solidFill>
                <a:latin typeface="Gotham"/>
              </a:rPr>
              <a:t>Dónde</a:t>
            </a:r>
            <a:r>
              <a:rPr lang="en-US" sz="32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Gotham"/>
              </a:rPr>
              <a:t>está</a:t>
            </a:r>
            <a:r>
              <a:rPr lang="en-US" sz="3200" b="1" dirty="0">
                <a:solidFill>
                  <a:srgbClr val="000000"/>
                </a:solidFill>
                <a:latin typeface="Gotham"/>
              </a:rPr>
              <a:t> la </a:t>
            </a:r>
            <a:r>
              <a:rPr lang="en-US" sz="3200" b="1" dirty="0" err="1">
                <a:solidFill>
                  <a:srgbClr val="000000"/>
                </a:solidFill>
                <a:latin typeface="Gotham"/>
              </a:rPr>
              <a:t>cueva</a:t>
            </a:r>
            <a:r>
              <a:rPr lang="en-US" sz="3200" b="1" dirty="0">
                <a:solidFill>
                  <a:srgbClr val="000000"/>
                </a:solidFill>
                <a:latin typeface="Gotham"/>
              </a:rPr>
              <a:t> Bracken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3200" dirty="0">
              <a:latin typeface="Gotham"/>
            </a:endParaRPr>
          </a:p>
        </p:txBody>
      </p:sp>
      <p:pic>
        <p:nvPicPr>
          <p:cNvPr id="5" name="Picture 4" descr="A map of the state of texas&#10;&#10;Description automatically generated">
            <a:extLst>
              <a:ext uri="{FF2B5EF4-FFF2-40B4-BE49-F238E27FC236}">
                <a16:creationId xmlns:a16="http://schemas.microsoft.com/office/drawing/2014/main" id="{127ABDF8-9A66-5770-3FF3-6F3003D1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844" y="0"/>
            <a:ext cx="7394156" cy="68580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9C4EE051-CFBD-C190-E868-2BABD9AB141C}"/>
              </a:ext>
            </a:extLst>
          </p:cNvPr>
          <p:cNvSpPr/>
          <p:nvPr/>
        </p:nvSpPr>
        <p:spPr>
          <a:xfrm>
            <a:off x="9273379" y="4407226"/>
            <a:ext cx="319490" cy="274268"/>
          </a:xfrm>
          <a:prstGeom prst="star5">
            <a:avLst/>
          </a:prstGeom>
          <a:solidFill>
            <a:srgbClr val="A84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141EA43-158D-A3D1-E9C3-0EC127B94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8"/>
          <a:stretch/>
        </p:blipFill>
        <p:spPr>
          <a:xfrm>
            <a:off x="11294409" y="5698616"/>
            <a:ext cx="804972" cy="1028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FE29D8-2DE3-49A0-8704-9526C9F4EEA0}"/>
              </a:ext>
            </a:extLst>
          </p:cNvPr>
          <p:cNvSpPr txBox="1"/>
          <p:nvPr/>
        </p:nvSpPr>
        <p:spPr>
          <a:xfrm>
            <a:off x="11073546" y="6088397"/>
            <a:ext cx="252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Gotham" pitchFamily="50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600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57A1C9E6-4627-2D41-0DB3-2E05B241CB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26972" y="12937"/>
            <a:ext cx="12161038" cy="68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7D4C5BEA-8034-7D8A-B360-E3782B0A07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/>
        </p:blipFill>
        <p:spPr>
          <a:xfrm>
            <a:off x="-114300" y="-64437"/>
            <a:ext cx="12306300" cy="69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latin typeface="Gotham"/>
              </a:rPr>
              <a:t>¿</a:t>
            </a:r>
            <a:r>
              <a:rPr lang="en-US" sz="4000" dirty="0" err="1">
                <a:latin typeface="Gotham"/>
              </a:rPr>
              <a:t>Cómo</a:t>
            </a:r>
            <a:r>
              <a:rPr lang="en-US" sz="4000" dirty="0">
                <a:latin typeface="Gotham"/>
              </a:rPr>
              <a:t> se </a:t>
            </a:r>
            <a:r>
              <a:rPr lang="en-US" sz="4000" dirty="0" err="1">
                <a:latin typeface="Gotham"/>
              </a:rPr>
              <a:t>mueven</a:t>
            </a:r>
            <a:r>
              <a:rPr lang="en-US" sz="4000" dirty="0">
                <a:latin typeface="Gotham"/>
              </a:rPr>
              <a:t> </a:t>
            </a:r>
            <a:br>
              <a:rPr lang="en-US" sz="4000" dirty="0">
                <a:latin typeface="Gotham"/>
              </a:rPr>
            </a:br>
            <a:r>
              <a:rPr lang="en-US" sz="4000" dirty="0" err="1">
                <a:latin typeface="Gotham"/>
              </a:rPr>
              <a:t>los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murciélagos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mexicanos</a:t>
            </a:r>
            <a:r>
              <a:rPr lang="en-US" sz="4000" dirty="0">
                <a:latin typeface="Gotham"/>
              </a:rPr>
              <a:t> de cola libre?</a:t>
            </a:r>
            <a:endParaRPr lang="en-US" sz="4000" dirty="0">
              <a:latin typeface="Gotha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106E9-2F60-054A-C3B7-2AE893426B1B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118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mall insects flying&#10;&#10;Description automatically generated">
            <a:extLst>
              <a:ext uri="{FF2B5EF4-FFF2-40B4-BE49-F238E27FC236}">
                <a16:creationId xmlns:a16="http://schemas.microsoft.com/office/drawing/2014/main" id="{1C5E7CD2-B6CD-3D6A-361E-F8A7DD2B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3" r="9293"/>
          <a:stretch/>
        </p:blipFill>
        <p:spPr>
          <a:xfrm>
            <a:off x="291693" y="1633930"/>
            <a:ext cx="5702707" cy="3801805"/>
          </a:xfrm>
          <a:prstGeom prst="rect">
            <a:avLst/>
          </a:prstGeom>
        </p:spPr>
      </p:pic>
      <p:pic>
        <p:nvPicPr>
          <p:cNvPr id="12" name="Picture 11" descr="A bat on a rock&#10;&#10;Description automatically generated">
            <a:extLst>
              <a:ext uri="{FF2B5EF4-FFF2-40B4-BE49-F238E27FC236}">
                <a16:creationId xmlns:a16="http://schemas.microsoft.com/office/drawing/2014/main" id="{27557D28-EB18-3243-22FD-0D0F46F4F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2" y="1633932"/>
            <a:ext cx="5702705" cy="3801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EE89F-597C-A278-F448-F6F42FBAFB64}"/>
              </a:ext>
            </a:extLst>
          </p:cNvPr>
          <p:cNvSpPr txBox="1"/>
          <p:nvPr/>
        </p:nvSpPr>
        <p:spPr>
          <a:xfrm>
            <a:off x="234440" y="5158736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C1120-6067-6CF1-EC67-FC7370EB2C98}"/>
              </a:ext>
            </a:extLst>
          </p:cNvPr>
          <p:cNvSpPr txBox="1"/>
          <p:nvPr/>
        </p:nvSpPr>
        <p:spPr>
          <a:xfrm>
            <a:off x="6197602" y="5161391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C6C19-19E2-2111-6228-D2B03905C2AB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1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latin typeface="Gotham" pitchFamily="50" charset="0"/>
                <a:ea typeface="+mn-lt"/>
                <a:cs typeface="+mn-lt"/>
              </a:rPr>
              <a:t>¿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Cómo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 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los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 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murciélagos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 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mexicanos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 de cola libre se 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cuelgan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 boca </a:t>
            </a:r>
            <a:r>
              <a:rPr lang="en-US" sz="4000" dirty="0" err="1">
                <a:latin typeface="Gotham" pitchFamily="50" charset="0"/>
                <a:ea typeface="+mn-lt"/>
                <a:cs typeface="+mn-lt"/>
              </a:rPr>
              <a:t>abajo</a:t>
            </a:r>
            <a:r>
              <a:rPr lang="en-US" sz="4000" dirty="0">
                <a:latin typeface="Gotham" pitchFamily="50" charset="0"/>
                <a:ea typeface="+mn-lt"/>
                <a:cs typeface="+mn-lt"/>
              </a:rPr>
              <a:t>?</a:t>
            </a:r>
            <a:endParaRPr lang="en-US" sz="4000" dirty="0">
              <a:latin typeface="Gotham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47F2D-A108-EA72-E8E5-3324DCF7AEC2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66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A0621BB9-3000-5332-5EC0-0D7C16D07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799" y="958148"/>
            <a:ext cx="7702402" cy="5134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D16D7E-FACB-1C32-5A76-18BACA594A78}"/>
              </a:ext>
            </a:extLst>
          </p:cNvPr>
          <p:cNvSpPr txBox="1"/>
          <p:nvPr/>
        </p:nvSpPr>
        <p:spPr>
          <a:xfrm>
            <a:off x="2244799" y="942456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ABFCF-3531-7480-EAE0-129C3EB887C1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637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E36EFF-2CE9-135C-25D4-145F675AD3BC}"/>
              </a:ext>
            </a:extLst>
          </p:cNvPr>
          <p:cNvSpPr txBox="1"/>
          <p:nvPr/>
        </p:nvSpPr>
        <p:spPr>
          <a:xfrm>
            <a:off x="-1" y="2667459"/>
            <a:ext cx="1219200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latin typeface="Gotham"/>
              </a:rPr>
              <a:t>¿</a:t>
            </a:r>
            <a:r>
              <a:rPr lang="en-US" sz="4000" dirty="0" err="1">
                <a:latin typeface="Gotham"/>
              </a:rPr>
              <a:t>Cómo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cazan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insectos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los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murciélagos</a:t>
            </a:r>
            <a:r>
              <a:rPr lang="en-US" sz="4000" dirty="0">
                <a:latin typeface="Gotham"/>
              </a:rPr>
              <a:t> </a:t>
            </a:r>
            <a:r>
              <a:rPr lang="en-US" sz="4000" dirty="0" err="1">
                <a:latin typeface="Gotham"/>
              </a:rPr>
              <a:t>mexicanos</a:t>
            </a:r>
            <a:r>
              <a:rPr lang="en-US" sz="4000" dirty="0">
                <a:latin typeface="Gotham"/>
              </a:rPr>
              <a:t> de cola libre?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FB618-E3D6-C38A-6025-C917AC71AAC6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23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34EB8D-5900-AB4E-86BF-52C45DC04B38}"/>
              </a:ext>
            </a:extLst>
          </p:cNvPr>
          <p:cNvCxnSpPr>
            <a:cxnSpLocks/>
          </p:cNvCxnSpPr>
          <p:nvPr/>
        </p:nvCxnSpPr>
        <p:spPr>
          <a:xfrm>
            <a:off x="0" y="685800"/>
            <a:ext cx="11353800" cy="0"/>
          </a:xfrm>
          <a:prstGeom prst="line">
            <a:avLst/>
          </a:prstGeom>
          <a:ln w="28575">
            <a:solidFill>
              <a:srgbClr val="151C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3A9786-479A-A545-A8BB-B994A8A84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6" y="-307957"/>
            <a:ext cx="3541986" cy="1285609"/>
          </a:xfrm>
          <a:prstGeom prst="rect">
            <a:avLst/>
          </a:prstGeom>
        </p:spPr>
      </p:pic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pic>
        <p:nvPicPr>
          <p:cNvPr id="7" name="Picture 6" descr="A bat with wings spread&#10;&#10;Description automatically generated">
            <a:extLst>
              <a:ext uri="{FF2B5EF4-FFF2-40B4-BE49-F238E27FC236}">
                <a16:creationId xmlns:a16="http://schemas.microsoft.com/office/drawing/2014/main" id="{61C9A23E-CE9E-63B1-D67C-F9E1D99FE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" t="17984" b="36589"/>
          <a:stretch/>
        </p:blipFill>
        <p:spPr>
          <a:xfrm>
            <a:off x="0" y="1093334"/>
            <a:ext cx="12192000" cy="46713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86142-07B6-458F-0ADA-3C66B664BDA6}"/>
              </a:ext>
            </a:extLst>
          </p:cNvPr>
          <p:cNvSpPr txBox="1"/>
          <p:nvPr/>
        </p:nvSpPr>
        <p:spPr>
          <a:xfrm>
            <a:off x="0" y="5891871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Bat Image by </a:t>
            </a:r>
            <a:r>
              <a:rPr lang="en-US" sz="1200" dirty="0" err="1"/>
              <a:t>Iconographia</a:t>
            </a:r>
            <a:r>
              <a:rPr lang="en-US" sz="1200" dirty="0"/>
              <a:t> </a:t>
            </a:r>
            <a:r>
              <a:rPr lang="en-US" sz="1200" dirty="0" err="1"/>
              <a:t>Zoologica</a:t>
            </a:r>
            <a:r>
              <a:rPr lang="en-US" sz="1200" dirty="0"/>
              <a:t>, Public Domain, https://commons.wikimedia.org/w/index.php?curid=55099120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F5470-DBA7-FDBB-9FBE-B20C1B6ADE31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6144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t on a rock&#10;&#10;Description automatically generated">
            <a:extLst>
              <a:ext uri="{FF2B5EF4-FFF2-40B4-BE49-F238E27FC236}">
                <a16:creationId xmlns:a16="http://schemas.microsoft.com/office/drawing/2014/main" id="{C91190AA-1A58-FD77-19E4-1FCF0DCA3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3" r="2439" b="1788"/>
          <a:stretch/>
        </p:blipFill>
        <p:spPr>
          <a:xfrm>
            <a:off x="0" y="0"/>
            <a:ext cx="12199982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7B10F-91D0-4433-B5E6-17EF554BDAE8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9B612-F99D-3C00-998D-27AAF651B11F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Bat Conservation International 106653-19-2508x1260 https://www.batcon.org/bat/tadarida-brasiliensis</a:t>
            </a:r>
            <a:r>
              <a:rPr lang="fr-FR" sz="1200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6340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ts from a ceiling&#10;&#10;Description automatically generated">
            <a:extLst>
              <a:ext uri="{FF2B5EF4-FFF2-40B4-BE49-F238E27FC236}">
                <a16:creationId xmlns:a16="http://schemas.microsoft.com/office/drawing/2014/main" id="{F2CCD02D-FD82-A827-94CC-6A559CC1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B01B1-C4DD-E8BC-668C-0679ED02E41A}"/>
              </a:ext>
            </a:extLst>
          </p:cNvPr>
          <p:cNvSpPr txBox="1"/>
          <p:nvPr/>
        </p:nvSpPr>
        <p:spPr>
          <a:xfrm>
            <a:off x="-1" y="872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70277-87C3-2E26-3B47-9DE68EE08F07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816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ts flying in the sky&#10;&#10;Description automatically generated">
            <a:extLst>
              <a:ext uri="{FF2B5EF4-FFF2-40B4-BE49-F238E27FC236}">
                <a16:creationId xmlns:a16="http://schemas.microsoft.com/office/drawing/2014/main" id="{444F110B-20B4-C640-B473-3B8D35ABE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44" r="1621" b="19869"/>
          <a:stretch/>
        </p:blipFill>
        <p:spPr>
          <a:xfrm>
            <a:off x="-1" y="-67731"/>
            <a:ext cx="12192001" cy="6269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B82C7-104C-0490-D7B1-0BBF3D6CFDE1}"/>
              </a:ext>
            </a:extLst>
          </p:cNvPr>
          <p:cNvSpPr txBox="1"/>
          <p:nvPr/>
        </p:nvSpPr>
        <p:spPr>
          <a:xfrm>
            <a:off x="-86061" y="5923202"/>
            <a:ext cx="2388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9CC25-B1EA-2403-3C96-B0BDD28151AE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465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t on a rock&#10;&#10;Description automatically generated">
            <a:extLst>
              <a:ext uri="{FF2B5EF4-FFF2-40B4-BE49-F238E27FC236}">
                <a16:creationId xmlns:a16="http://schemas.microsoft.com/office/drawing/2014/main" id="{4EC79B16-FA1E-80CF-DD99-4F9058E6F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1" b="16300"/>
          <a:stretch/>
        </p:blipFill>
        <p:spPr>
          <a:xfrm>
            <a:off x="0" y="0"/>
            <a:ext cx="12192000" cy="6185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22F4CA-62D4-5648-EE31-F54D9195CED4}"/>
              </a:ext>
            </a:extLst>
          </p:cNvPr>
          <p:cNvSpPr txBox="1"/>
          <p:nvPr/>
        </p:nvSpPr>
        <p:spPr>
          <a:xfrm>
            <a:off x="0" y="4737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65E624-5CA9-505E-74DB-19EAD9C00571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7263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ile of brown objects&#10;&#10;Description automatically generated">
            <a:extLst>
              <a:ext uri="{FF2B5EF4-FFF2-40B4-BE49-F238E27FC236}">
                <a16:creationId xmlns:a16="http://schemas.microsoft.com/office/drawing/2014/main" id="{CC75E89A-F313-0E53-4D19-9BEFEE5D8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63"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E4A38-63F6-9243-8C81-B4E4E3D43419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15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bat with wings in the air&#10;&#10;Description automatically generated">
            <a:extLst>
              <a:ext uri="{FF2B5EF4-FFF2-40B4-BE49-F238E27FC236}">
                <a16:creationId xmlns:a16="http://schemas.microsoft.com/office/drawing/2014/main" id="{43487572-3144-C585-7A61-9FBA21603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97" b="21956"/>
          <a:stretch/>
        </p:blipFill>
        <p:spPr>
          <a:xfrm>
            <a:off x="10893423" y="6169980"/>
            <a:ext cx="1298577" cy="686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585DC-702C-E3FD-588C-BFEF3CCACD58}"/>
              </a:ext>
            </a:extLst>
          </p:cNvPr>
          <p:cNvSpPr txBox="1"/>
          <p:nvPr/>
        </p:nvSpPr>
        <p:spPr>
          <a:xfrm>
            <a:off x="-1" y="5974318"/>
            <a:ext cx="7272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Image: Fin &amp; Fur Films Productions </a:t>
            </a:r>
            <a:endParaRPr lang="fr-FR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D474C-2F43-16A4-433D-C79019BBA99F}"/>
              </a:ext>
            </a:extLst>
          </p:cNvPr>
          <p:cNvSpPr txBox="1"/>
          <p:nvPr/>
        </p:nvSpPr>
        <p:spPr>
          <a:xfrm>
            <a:off x="5550947" y="6330434"/>
            <a:ext cx="580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250" dirty="0">
                <a:solidFill>
                  <a:schemeClr val="bg1"/>
                </a:solidFill>
                <a:latin typeface="MrEavesModOT" panose="020B0603060502020202" pitchFamily="34" charset="77"/>
              </a:rPr>
              <a:t>MURCIÉLAGOS MEXICANOS DE COLA LIBRE</a:t>
            </a:r>
            <a:endParaRPr lang="en-US" b="1" spc="250" dirty="0">
              <a:solidFill>
                <a:schemeClr val="bg1"/>
              </a:solidFill>
              <a:latin typeface="MrEavesModOT" panose="020B06030605020202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12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t with wings and text&#10;&#10;Description automatically generated">
            <a:extLst>
              <a:ext uri="{FF2B5EF4-FFF2-40B4-BE49-F238E27FC236}">
                <a16:creationId xmlns:a16="http://schemas.microsoft.com/office/drawing/2014/main" id="{63BA4271-9740-2AD8-C597-137F0D1D5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44" b="13333"/>
          <a:stretch/>
        </p:blipFill>
        <p:spPr>
          <a:xfrm>
            <a:off x="317988" y="909050"/>
            <a:ext cx="11334750" cy="5912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CB391-530A-6AFF-1AFD-A7CA3867173D}"/>
              </a:ext>
            </a:extLst>
          </p:cNvPr>
          <p:cNvSpPr txBox="1"/>
          <p:nvPr/>
        </p:nvSpPr>
        <p:spPr>
          <a:xfrm>
            <a:off x="152400" y="562802"/>
            <a:ext cx="7258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también conocido como Murciélago brasileño de cola libre </a:t>
            </a:r>
            <a:b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Tadarida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brasiliensis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152400" y="71796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Murciélago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lt"/>
                <a:cs typeface="Calibri" panose="020F0502020204030204"/>
              </a:rPr>
              <a:t>mexicano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lt"/>
                <a:cs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de cola libre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8F55A-F0E4-8767-F7ED-BBA012F7ADCE}"/>
              </a:ext>
            </a:extLst>
          </p:cNvPr>
          <p:cNvSpPr txBox="1"/>
          <p:nvPr/>
        </p:nvSpPr>
        <p:spPr>
          <a:xfrm>
            <a:off x="0" y="6623538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 Image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Iconographia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Zoologica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Public Domain, https://commons.wikimedia.org/w/index.php?curid=55099120, labels added by Deep in the Heart October 2023 </a:t>
            </a:r>
          </a:p>
        </p:txBody>
      </p:sp>
    </p:spTree>
    <p:extLst>
      <p:ext uri="{BB962C8B-B14F-4D97-AF65-F5344CB8AC3E}">
        <p14:creationId xmlns:p14="http://schemas.microsoft.com/office/powerpoint/2010/main" val="160927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t with wings spread&#10;&#10;Description automatically generated">
            <a:extLst>
              <a:ext uri="{FF2B5EF4-FFF2-40B4-BE49-F238E27FC236}">
                <a16:creationId xmlns:a16="http://schemas.microsoft.com/office/drawing/2014/main" id="{FF08BF50-0254-4FB3-1667-C66A5AA43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11" b="13115"/>
          <a:stretch/>
        </p:blipFill>
        <p:spPr>
          <a:xfrm>
            <a:off x="345830" y="998958"/>
            <a:ext cx="11500339" cy="5859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CB391-530A-6AFF-1AFD-A7CA3867173D}"/>
              </a:ext>
            </a:extLst>
          </p:cNvPr>
          <p:cNvSpPr txBox="1"/>
          <p:nvPr/>
        </p:nvSpPr>
        <p:spPr>
          <a:xfrm>
            <a:off x="152400" y="704339"/>
            <a:ext cx="7524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también conocido como Murciélago brasileño de cola libre </a:t>
            </a:r>
            <a:b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</a:b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Tadarida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brasiliensis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152400" y="147102"/>
            <a:ext cx="1129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Murciélago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lt"/>
                <a:cs typeface="Calibri" panose="020F0502020204030204"/>
              </a:rPr>
              <a:t>mexicano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lt"/>
                <a:cs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de cola libre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EF3A7-156B-BD9E-990E-7E6F47FCDBFF}"/>
              </a:ext>
            </a:extLst>
          </p:cNvPr>
          <p:cNvSpPr txBox="1"/>
          <p:nvPr/>
        </p:nvSpPr>
        <p:spPr>
          <a:xfrm>
            <a:off x="0" y="6623538"/>
            <a:ext cx="1165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Bat Image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Iconographia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Zoologica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Public Domain, https://commons.wikimedia.org/w/index.php?curid=55099120, labels added by Deep in the Heart October 2023 </a:t>
            </a:r>
          </a:p>
        </p:txBody>
      </p:sp>
    </p:spTree>
    <p:extLst>
      <p:ext uri="{BB962C8B-B14F-4D97-AF65-F5344CB8AC3E}">
        <p14:creationId xmlns:p14="http://schemas.microsoft.com/office/powerpoint/2010/main" val="174082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AB3B3F-E3E9-DBD5-7969-FB418513F50B}"/>
              </a:ext>
            </a:extLst>
          </p:cNvPr>
          <p:cNvSpPr txBox="1"/>
          <p:nvPr/>
        </p:nvSpPr>
        <p:spPr>
          <a:xfrm>
            <a:off x="0" y="2853088"/>
            <a:ext cx="49970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Gotham"/>
              </a:rPr>
              <a:t>¿</a:t>
            </a:r>
            <a:r>
              <a:rPr lang="en-US" sz="3200" b="1" dirty="0" err="1">
                <a:solidFill>
                  <a:srgbClr val="000000"/>
                </a:solidFill>
                <a:latin typeface="Gotham"/>
              </a:rPr>
              <a:t>Dónde</a:t>
            </a:r>
            <a:r>
              <a:rPr lang="en-US" sz="3200" b="1" dirty="0">
                <a:solidFill>
                  <a:srgbClr val="000000"/>
                </a:solidFill>
                <a:latin typeface="Gotham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Gotham"/>
              </a:rPr>
              <a:t>está</a:t>
            </a:r>
            <a:r>
              <a:rPr lang="en-US" sz="3200" b="1" dirty="0">
                <a:solidFill>
                  <a:srgbClr val="000000"/>
                </a:solidFill>
                <a:latin typeface="Gotham"/>
              </a:rPr>
              <a:t> Texas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Gotham"/>
              </a:rPr>
              <a:t>?</a:t>
            </a:r>
            <a:endParaRPr lang="en-US" sz="3200" dirty="0">
              <a:latin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5E0AD-67DE-F762-56A6-677E7B7DA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" b="1938"/>
          <a:stretch/>
        </p:blipFill>
        <p:spPr>
          <a:xfrm>
            <a:off x="5315842" y="5316"/>
            <a:ext cx="6876158" cy="6852684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C0D7CECA-1624-C10D-D691-E63B811C1235}"/>
              </a:ext>
            </a:extLst>
          </p:cNvPr>
          <p:cNvSpPr/>
          <p:nvPr/>
        </p:nvSpPr>
        <p:spPr>
          <a:xfrm>
            <a:off x="8177974" y="5583186"/>
            <a:ext cx="319490" cy="274268"/>
          </a:xfrm>
          <a:prstGeom prst="star5">
            <a:avLst/>
          </a:prstGeom>
          <a:solidFill>
            <a:srgbClr val="A84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6BE4C-EFBE-41E4-21EC-DA38D57266D6}"/>
              </a:ext>
            </a:extLst>
          </p:cNvPr>
          <p:cNvSpPr txBox="1"/>
          <p:nvPr/>
        </p:nvSpPr>
        <p:spPr>
          <a:xfrm>
            <a:off x="5315842" y="6575685"/>
            <a:ext cx="2391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Google </a:t>
            </a:r>
            <a:r>
              <a:rPr lang="fr-FR" sz="1200" dirty="0" err="1"/>
              <a:t>Maps</a:t>
            </a:r>
            <a:endParaRPr lang="fr-FR" sz="1200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4F85DE-55D2-C5D0-9860-66688E68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8"/>
          <a:stretch/>
        </p:blipFill>
        <p:spPr>
          <a:xfrm>
            <a:off x="5576896" y="208768"/>
            <a:ext cx="934761" cy="1194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038FB-5B55-052E-A47D-907E8979ACA1}"/>
              </a:ext>
            </a:extLst>
          </p:cNvPr>
          <p:cNvSpPr txBox="1"/>
          <p:nvPr/>
        </p:nvSpPr>
        <p:spPr>
          <a:xfrm>
            <a:off x="5356034" y="678933"/>
            <a:ext cx="3014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Gotham" pitchFamily="50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412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1AB813D-C87F-8041-B7F4-A2B081C705CA}" vid="{54A9B26A-9635-314E-A3FB-41B0C19F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DITH Presentation Template - Bison (1)</Template>
  <TotalTime>7603</TotalTime>
  <Words>969</Words>
  <Application>Microsoft Office PowerPoint</Application>
  <PresentationFormat>Widescreen</PresentationFormat>
  <Paragraphs>96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Gotham</vt:lpstr>
      <vt:lpstr>MrEavesModOT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Fayen</dc:creator>
  <cp:lastModifiedBy>Alastair Dawe</cp:lastModifiedBy>
  <cp:revision>251</cp:revision>
  <dcterms:created xsi:type="dcterms:W3CDTF">2021-02-19T21:03:35Z</dcterms:created>
  <dcterms:modified xsi:type="dcterms:W3CDTF">2024-05-22T22:04:44Z</dcterms:modified>
</cp:coreProperties>
</file>