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48" r:id="rId1"/>
  </p:sldMasterIdLst>
  <p:notesMasterIdLst>
    <p:notesMasterId r:id="rId11"/>
  </p:notesMasterIdLst>
  <p:sldIdLst>
    <p:sldId id="256" r:id="rId2"/>
    <p:sldId id="311" r:id="rId3"/>
    <p:sldId id="308" r:id="rId4"/>
    <p:sldId id="300" r:id="rId5"/>
    <p:sldId id="312" r:id="rId6"/>
    <p:sldId id="313" r:id="rId7"/>
    <p:sldId id="301" r:id="rId8"/>
    <p:sldId id="314" r:id="rId9"/>
    <p:sldId id="279" r:id="rId10"/>
  </p:sldIdLst>
  <p:sldSz cx="12192000" cy="6858000"/>
  <p:notesSz cx="6858000" cy="9144000"/>
  <p:embeddedFontLst>
    <p:embeddedFont>
      <p:font typeface="Foundry Gridnik ExtraBold" panose="02000000000000000000" pitchFamily="50" charset="0"/>
      <p:bold r:id="rId12"/>
      <p:italic r:id="rId13"/>
      <p:boldItalic r:id="rId14"/>
    </p:embeddedFont>
    <p:embeddedFont>
      <p:font typeface="ITC Avant Garde Pro Bk" panose="02000503030000020004" pitchFamily="50" charset="0"/>
      <p:regular r:id="rId15"/>
    </p:embeddedFont>
    <p:embeddedFont>
      <p:font typeface="ITC Avant Garde Pro Md" panose="020B0602020202020204" pitchFamily="34" charset="0"/>
      <p:regular r:id="rId16"/>
      <p:bold r:id="rId17"/>
    </p:embeddedFont>
    <p:embeddedFont>
      <p:font typeface="Verdana" panose="020B0604030504040204" pitchFamily="34" charset="0"/>
      <p:regular r:id="rId18"/>
      <p:bold r:id="rId19"/>
      <p:italic r:id="rId20"/>
      <p:boldItalic r:id="rId21"/>
    </p:embeddedFont>
  </p:embeddedFontLst>
  <p:defaultTextStyle>
    <a:defPPr rtl="0"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176" userDrawn="1">
          <p15:clr>
            <a:srgbClr val="A4A3A4"/>
          </p15:clr>
        </p15:guide>
        <p15:guide id="2" pos="7680" userDrawn="1">
          <p15:clr>
            <a:srgbClr val="A4A3A4"/>
          </p15:clr>
        </p15:guide>
        <p15:guide id="3" pos="7440" userDrawn="1">
          <p15:clr>
            <a:srgbClr val="A4A3A4"/>
          </p15:clr>
        </p15:guide>
        <p15:guide id="4" pos="240" userDrawn="1">
          <p15:clr>
            <a:srgbClr val="A4A3A4"/>
          </p15:clr>
        </p15:guide>
        <p15:guide id="5" orient="horz" pos="816" userDrawn="1">
          <p15:clr>
            <a:srgbClr val="A4A3A4"/>
          </p15:clr>
        </p15:guide>
        <p15:guide id="6" pos="3984" userDrawn="1">
          <p15:clr>
            <a:srgbClr val="A4A3A4"/>
          </p15:clr>
        </p15:guide>
        <p15:guide id="7" orient="horz" pos="2544" userDrawn="1">
          <p15:clr>
            <a:srgbClr val="A4A3A4"/>
          </p15:clr>
        </p15:guide>
        <p15:guide id="8" orient="horz" pos="2832" userDrawn="1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35DAFCCA-F4FA-A029-FC92-21C92787639D}" name="Erin Cord" initials="EC" userId="S::ecord@batcon.org::71a4d487-cc6d-4527-91fa-dd6b8663233d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F127A"/>
    <a:srgbClr val="21A6B5"/>
    <a:srgbClr val="7F7F7F"/>
    <a:srgbClr val="020102"/>
    <a:srgbClr val="000200"/>
    <a:srgbClr val="000000"/>
    <a:srgbClr val="F4F4F6"/>
    <a:srgbClr val="F74A4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975"/>
    <p:restoredTop sz="94422"/>
  </p:normalViewPr>
  <p:slideViewPr>
    <p:cSldViewPr snapToObjects="1">
      <p:cViewPr varScale="1">
        <p:scale>
          <a:sx n="102" d="100"/>
          <a:sy n="102" d="100"/>
        </p:scale>
        <p:origin x="1044" y="96"/>
      </p:cViewPr>
      <p:guideLst>
        <p:guide orient="horz" pos="4176"/>
        <p:guide pos="7680"/>
        <p:guide pos="7440"/>
        <p:guide pos="240"/>
        <p:guide orient="horz" pos="816"/>
        <p:guide pos="3984"/>
        <p:guide orient="horz" pos="2544"/>
        <p:guide orient="horz" pos="283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font" Target="fonts/font7.fntdata"/><Relationship Id="rId26" Type="http://schemas.microsoft.com/office/2018/10/relationships/authors" Target="authors.xml"/><Relationship Id="rId3" Type="http://schemas.openxmlformats.org/officeDocument/2006/relationships/slide" Target="slides/slide2.xml"/><Relationship Id="rId21" Type="http://schemas.openxmlformats.org/officeDocument/2006/relationships/font" Target="fonts/font10.fntdata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5.fntdata"/><Relationship Id="rId20" Type="http://schemas.openxmlformats.org/officeDocument/2006/relationships/font" Target="fonts/font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8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1530710D-2CED-864C-9BEE-EEB267EBF7D4}" type="datetimeFigureOut">
              <a:rPr lang="en-US" smtClean="0"/>
              <a:t>11/7/2024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es-co"/>
              <a:t>Click to edit Master text styles</a:t>
            </a:r>
          </a:p>
          <a:p>
            <a:pPr lvl="1" rtl="0"/>
            <a:r>
              <a:rPr lang="es-co"/>
              <a:t>Second level</a:t>
            </a:r>
          </a:p>
          <a:p>
            <a:pPr lvl="2" rtl="0"/>
            <a:r>
              <a:rPr lang="es-co"/>
              <a:t>Third level</a:t>
            </a:r>
          </a:p>
          <a:p>
            <a:pPr lvl="3" rtl="0"/>
            <a:r>
              <a:rPr lang="es-co"/>
              <a:t>Fourth level</a:t>
            </a:r>
          </a:p>
          <a:p>
            <a:pPr lvl="4" rtl="0"/>
            <a:r>
              <a:rPr lang="es-co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DB6C4336-2172-A343-8FF8-E28EAE14E8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11319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DB6C4336-2172-A343-8FF8-E28EAE14E89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64850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DB6C4336-2172-A343-8FF8-E28EAE14E89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885684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DB6C4336-2172-A343-8FF8-E28EAE14E895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956755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DB6C4336-2172-A343-8FF8-E28EAE14E895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030581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DB6C4336-2172-A343-8FF8-E28EAE14E895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088350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DB6C4336-2172-A343-8FF8-E28EAE14E895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33646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rgbClr val="1F127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619575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">
    <p:bg>
      <p:bgPr>
        <a:solidFill>
          <a:srgbClr val="1F127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141670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8D582BCA-7296-6A4D-A4F1-BC3140789C0A}"/>
              </a:ext>
            </a:extLst>
          </p:cNvPr>
          <p:cNvCxnSpPr>
            <a:cxnSpLocks/>
          </p:cNvCxnSpPr>
          <p:nvPr userDrawn="1"/>
        </p:nvCxnSpPr>
        <p:spPr>
          <a:xfrm>
            <a:off x="392575" y="762000"/>
            <a:ext cx="11406850" cy="0"/>
          </a:xfrm>
          <a:prstGeom prst="line">
            <a:avLst/>
          </a:prstGeom>
          <a:ln w="41275">
            <a:solidFill>
              <a:srgbClr val="1F127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 Placeholder 18">
            <a:extLst>
              <a:ext uri="{FF2B5EF4-FFF2-40B4-BE49-F238E27FC236}">
                <a16:creationId xmlns:a16="http://schemas.microsoft.com/office/drawing/2014/main" id="{93D3ECD2-A634-9447-859C-9CCDE9A1496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15913" y="381000"/>
            <a:ext cx="10504487" cy="422275"/>
          </a:xfrm>
          <a:prstGeom prst="rect">
            <a:avLst/>
          </a:prstGeom>
        </p:spPr>
        <p:txBody>
          <a:bodyPr rtlCol="0"/>
          <a:lstStyle>
            <a:lvl1pPr marL="0" indent="0">
              <a:buNone/>
              <a:defRPr sz="2000" b="1" i="0">
                <a:solidFill>
                  <a:srgbClr val="1F127A"/>
                </a:solidFill>
                <a:latin typeface="Foundry Gridnik ExtraBold" panose="02000000000000000000" pitchFamily="2" charset="77"/>
              </a:defRPr>
            </a:lvl1pPr>
          </a:lstStyle>
          <a:p>
            <a:pPr lvl="0" rtl="0"/>
            <a:r>
              <a:rPr lang="es-co"/>
              <a:t>Section Title</a:t>
            </a:r>
          </a:p>
        </p:txBody>
      </p:sp>
      <p:sp>
        <p:nvSpPr>
          <p:cNvPr id="23" name="Text Placeholder 21">
            <a:extLst>
              <a:ext uri="{FF2B5EF4-FFF2-40B4-BE49-F238E27FC236}">
                <a16:creationId xmlns:a16="http://schemas.microsoft.com/office/drawing/2014/main" id="{4F14C686-6039-7B48-815C-2CDBBC23DEA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15913" y="990600"/>
            <a:ext cx="5780087" cy="533400"/>
          </a:xfrm>
          <a:prstGeom prst="rect">
            <a:avLst/>
          </a:prstGeom>
        </p:spPr>
        <p:txBody>
          <a:bodyPr rtlCol="0"/>
          <a:lstStyle>
            <a:lvl1pPr marL="0" indent="0">
              <a:buNone/>
              <a:defRPr sz="2800" b="1" i="0">
                <a:solidFill>
                  <a:srgbClr val="7F7F7F"/>
                </a:solidFill>
                <a:latin typeface="ITC Avant Garde Pro Md" panose="020B0602020202020204" pitchFamily="34" charset="77"/>
              </a:defRPr>
            </a:lvl1pPr>
          </a:lstStyle>
          <a:p>
            <a:pPr lvl="0" rtl="0"/>
            <a:r>
              <a:rPr lang="es-co" sz="2800"/>
              <a:t>Header</a:t>
            </a:r>
            <a:endParaRPr lang="en-US" dirty="0"/>
          </a:p>
        </p:txBody>
      </p:sp>
      <p:sp>
        <p:nvSpPr>
          <p:cNvPr id="38" name="Text Placeholder 32">
            <a:extLst>
              <a:ext uri="{FF2B5EF4-FFF2-40B4-BE49-F238E27FC236}">
                <a16:creationId xmlns:a16="http://schemas.microsoft.com/office/drawing/2014/main" id="{B6785A59-A5BA-5F43-A359-531755069AC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15913" y="1752600"/>
            <a:ext cx="8447087" cy="4340225"/>
          </a:xfrm>
          <a:prstGeom prst="rect">
            <a:avLst/>
          </a:prstGeom>
        </p:spPr>
        <p:txBody>
          <a:bodyPr rtlCol="0"/>
          <a:lstStyle>
            <a:lvl1pPr marL="0" indent="0">
              <a:buNone/>
              <a:defRPr sz="1800" b="0" i="0">
                <a:latin typeface="ITC Avant Garde Pro Bk" panose="020B0502020202020204" pitchFamily="34" charset="77"/>
              </a:defRPr>
            </a:lvl1pPr>
            <a:lvl2pPr marL="685800" indent="-228600">
              <a:buFontTx/>
              <a:buBlip>
                <a:blip r:embed="rId2"/>
              </a:buBlip>
              <a:defRPr sz="1800" b="0" i="0">
                <a:latin typeface="ITC Avant Garde Pro Bk" panose="020B0502020202020204" pitchFamily="34" charset="77"/>
              </a:defRPr>
            </a:lvl2pPr>
            <a:lvl3pPr>
              <a:buClr>
                <a:srgbClr val="21A6B5"/>
              </a:buClr>
              <a:defRPr sz="1400" b="0" i="0">
                <a:latin typeface="ITC Avant Garde Pro Bk" panose="020B0502020202020204" pitchFamily="34" charset="77"/>
              </a:defRPr>
            </a:lvl3pPr>
          </a:lstStyle>
          <a:p>
            <a:pPr lvl="0" rtl="0"/>
            <a:r>
              <a:rPr lang="es-co"/>
              <a:t>Body Copy</a:t>
            </a:r>
          </a:p>
          <a:p>
            <a:pPr lvl="1" rtl="0"/>
            <a:r>
              <a:rPr lang="es-co"/>
              <a:t>Second level</a:t>
            </a:r>
          </a:p>
          <a:p>
            <a:pPr lvl="2" rtl="0"/>
            <a:r>
              <a:rPr lang="es-co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0645244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8D582BCA-7296-6A4D-A4F1-BC3140789C0A}"/>
              </a:ext>
            </a:extLst>
          </p:cNvPr>
          <p:cNvCxnSpPr>
            <a:cxnSpLocks/>
          </p:cNvCxnSpPr>
          <p:nvPr userDrawn="1"/>
        </p:nvCxnSpPr>
        <p:spPr>
          <a:xfrm>
            <a:off x="392575" y="762000"/>
            <a:ext cx="11406850" cy="0"/>
          </a:xfrm>
          <a:prstGeom prst="line">
            <a:avLst/>
          </a:prstGeom>
          <a:ln w="41275">
            <a:solidFill>
              <a:srgbClr val="1F127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 Placeholder 18">
            <a:extLst>
              <a:ext uri="{FF2B5EF4-FFF2-40B4-BE49-F238E27FC236}">
                <a16:creationId xmlns:a16="http://schemas.microsoft.com/office/drawing/2014/main" id="{93D3ECD2-A634-9447-859C-9CCDE9A1496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15913" y="381000"/>
            <a:ext cx="10504487" cy="422275"/>
          </a:xfrm>
          <a:prstGeom prst="rect">
            <a:avLst/>
          </a:prstGeom>
        </p:spPr>
        <p:txBody>
          <a:bodyPr rtlCol="0"/>
          <a:lstStyle>
            <a:lvl1pPr marL="0" indent="0">
              <a:buNone/>
              <a:defRPr sz="2000" b="1" i="0">
                <a:solidFill>
                  <a:srgbClr val="1F127A"/>
                </a:solidFill>
                <a:latin typeface="Foundry Gridnik ExtraBold" panose="02000000000000000000" pitchFamily="2" charset="77"/>
              </a:defRPr>
            </a:lvl1pPr>
          </a:lstStyle>
          <a:p>
            <a:pPr lvl="0" rtl="0"/>
            <a:r>
              <a:rPr lang="es-co"/>
              <a:t>Section Title</a:t>
            </a:r>
          </a:p>
        </p:txBody>
      </p:sp>
      <p:sp>
        <p:nvSpPr>
          <p:cNvPr id="23" name="Text Placeholder 21">
            <a:extLst>
              <a:ext uri="{FF2B5EF4-FFF2-40B4-BE49-F238E27FC236}">
                <a16:creationId xmlns:a16="http://schemas.microsoft.com/office/drawing/2014/main" id="{4F14C686-6039-7B48-815C-2CDBBC23DEA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15913" y="990600"/>
            <a:ext cx="5780087" cy="533400"/>
          </a:xfrm>
          <a:prstGeom prst="rect">
            <a:avLst/>
          </a:prstGeom>
        </p:spPr>
        <p:txBody>
          <a:bodyPr rtlCol="0"/>
          <a:lstStyle>
            <a:lvl1pPr marL="0" indent="0">
              <a:buNone/>
              <a:defRPr sz="2800" b="1" i="0">
                <a:solidFill>
                  <a:srgbClr val="7F7F7F"/>
                </a:solidFill>
                <a:latin typeface="ITC Avant Garde Pro Md" panose="020B0602020202020204" pitchFamily="34" charset="77"/>
              </a:defRPr>
            </a:lvl1pPr>
          </a:lstStyle>
          <a:p>
            <a:pPr lvl="0" rtl="0"/>
            <a:r>
              <a:rPr lang="es-co" sz="2800"/>
              <a:t>Header</a:t>
            </a:r>
            <a:endParaRPr lang="en-US" dirty="0"/>
          </a:p>
        </p:txBody>
      </p:sp>
      <p:sp>
        <p:nvSpPr>
          <p:cNvPr id="9" name="Content Placeholder 3">
            <a:extLst>
              <a:ext uri="{FF2B5EF4-FFF2-40B4-BE49-F238E27FC236}">
                <a16:creationId xmlns:a16="http://schemas.microsoft.com/office/drawing/2014/main" id="{978BC3ED-7B3B-C647-88D9-02088AFE3A2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641638" y="1748967"/>
            <a:ext cx="5157787" cy="3684588"/>
          </a:xfrm>
          <a:prstGeom prst="rect">
            <a:avLst/>
          </a:prstGeom>
        </p:spPr>
        <p:txBody>
          <a:bodyPr rtlCol="0"/>
          <a:lstStyle>
            <a:lvl1pPr marL="0" indent="0">
              <a:buNone/>
              <a:defRPr/>
            </a:lvl1pPr>
          </a:lstStyle>
          <a:p>
            <a:pPr lvl="0" rtl="0"/>
            <a:endParaRPr lang="en-US" dirty="0"/>
          </a:p>
        </p:txBody>
      </p:sp>
      <p:sp>
        <p:nvSpPr>
          <p:cNvPr id="10" name="Text Placeholder 32">
            <a:extLst>
              <a:ext uri="{FF2B5EF4-FFF2-40B4-BE49-F238E27FC236}">
                <a16:creationId xmlns:a16="http://schemas.microsoft.com/office/drawing/2014/main" id="{6B609AA2-A314-3F49-AFF1-56242B574A07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15913" y="1752600"/>
            <a:ext cx="5780087" cy="4340225"/>
          </a:xfrm>
          <a:prstGeom prst="rect">
            <a:avLst/>
          </a:prstGeom>
        </p:spPr>
        <p:txBody>
          <a:bodyPr rtlCol="0"/>
          <a:lstStyle>
            <a:lvl1pPr marL="0" indent="0">
              <a:buNone/>
              <a:defRPr sz="1800" b="0" i="0">
                <a:latin typeface="ITC Avant Garde Pro Bk" panose="020B0502020202020204" pitchFamily="34" charset="77"/>
              </a:defRPr>
            </a:lvl1pPr>
            <a:lvl2pPr marL="685800" indent="-228600">
              <a:buFontTx/>
              <a:buBlip>
                <a:blip r:embed="rId2"/>
              </a:buBlip>
              <a:defRPr sz="1800" b="0" i="0">
                <a:latin typeface="ITC Avant Garde Pro Bk" panose="020B0502020202020204" pitchFamily="34" charset="77"/>
              </a:defRPr>
            </a:lvl2pPr>
            <a:lvl3pPr>
              <a:buClr>
                <a:srgbClr val="21A6B5"/>
              </a:buClr>
              <a:defRPr sz="1400" b="0" i="0">
                <a:latin typeface="ITC Avant Garde Pro Bk" panose="020B0502020202020204" pitchFamily="34" charset="77"/>
              </a:defRPr>
            </a:lvl3pPr>
          </a:lstStyle>
          <a:p>
            <a:pPr lvl="0" rtl="0"/>
            <a:r>
              <a:rPr lang="es-co"/>
              <a:t>Body Copy</a:t>
            </a:r>
          </a:p>
          <a:p>
            <a:pPr lvl="1" rtl="0"/>
            <a:r>
              <a:rPr lang="es-co"/>
              <a:t>Second level</a:t>
            </a:r>
          </a:p>
          <a:p>
            <a:pPr lvl="2" rtl="0"/>
            <a:r>
              <a:rPr lang="es-co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8878649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nten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8D582BCA-7296-6A4D-A4F1-BC3140789C0A}"/>
              </a:ext>
            </a:extLst>
          </p:cNvPr>
          <p:cNvCxnSpPr>
            <a:cxnSpLocks/>
          </p:cNvCxnSpPr>
          <p:nvPr userDrawn="1"/>
        </p:nvCxnSpPr>
        <p:spPr>
          <a:xfrm>
            <a:off x="392575" y="762000"/>
            <a:ext cx="5322426" cy="0"/>
          </a:xfrm>
          <a:prstGeom prst="line">
            <a:avLst/>
          </a:prstGeom>
          <a:ln w="41275">
            <a:solidFill>
              <a:srgbClr val="1F127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 Placeholder 18">
            <a:extLst>
              <a:ext uri="{FF2B5EF4-FFF2-40B4-BE49-F238E27FC236}">
                <a16:creationId xmlns:a16="http://schemas.microsoft.com/office/drawing/2014/main" id="{93D3ECD2-A634-9447-859C-9CCDE9A1496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15913" y="381000"/>
            <a:ext cx="10504487" cy="448716"/>
          </a:xfrm>
          <a:prstGeom prst="rect">
            <a:avLst/>
          </a:prstGeom>
        </p:spPr>
        <p:txBody>
          <a:bodyPr rtlCol="0"/>
          <a:lstStyle>
            <a:lvl1pPr marL="0" indent="0">
              <a:buNone/>
              <a:defRPr sz="2000" b="1" i="0">
                <a:solidFill>
                  <a:srgbClr val="1F127A"/>
                </a:solidFill>
                <a:latin typeface="Foundry Gridnik ExtraBold" panose="02000000000000000000" pitchFamily="2" charset="77"/>
              </a:defRPr>
            </a:lvl1pPr>
          </a:lstStyle>
          <a:p>
            <a:pPr lvl="0" rtl="0"/>
            <a:r>
              <a:rPr lang="es-co"/>
              <a:t>Section Title</a:t>
            </a:r>
          </a:p>
        </p:txBody>
      </p:sp>
      <p:sp>
        <p:nvSpPr>
          <p:cNvPr id="23" name="Text Placeholder 21">
            <a:extLst>
              <a:ext uri="{FF2B5EF4-FFF2-40B4-BE49-F238E27FC236}">
                <a16:creationId xmlns:a16="http://schemas.microsoft.com/office/drawing/2014/main" id="{4F14C686-6039-7B48-815C-2CDBBC23DEA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15914" y="990599"/>
            <a:ext cx="5399088" cy="601117"/>
          </a:xfrm>
          <a:prstGeom prst="rect">
            <a:avLst/>
          </a:prstGeom>
        </p:spPr>
        <p:txBody>
          <a:bodyPr rtlCol="0"/>
          <a:lstStyle>
            <a:lvl1pPr marL="0" indent="0">
              <a:buNone/>
              <a:defRPr sz="2800" b="1" i="0">
                <a:solidFill>
                  <a:srgbClr val="7F7F7F"/>
                </a:solidFill>
                <a:latin typeface="ITC Avant Garde Pro Md" panose="020B0602020202020204" pitchFamily="34" charset="77"/>
              </a:defRPr>
            </a:lvl1pPr>
          </a:lstStyle>
          <a:p>
            <a:pPr lvl="0" rtl="0"/>
            <a:r>
              <a:rPr lang="es-co" sz="2800"/>
              <a:t>Header</a:t>
            </a:r>
            <a:endParaRPr lang="en-US" dirty="0"/>
          </a:p>
        </p:txBody>
      </p:sp>
      <p:sp>
        <p:nvSpPr>
          <p:cNvPr id="11" name="Text Placeholder 32">
            <a:extLst>
              <a:ext uri="{FF2B5EF4-FFF2-40B4-BE49-F238E27FC236}">
                <a16:creationId xmlns:a16="http://schemas.microsoft.com/office/drawing/2014/main" id="{066D8449-14EF-F342-8C8B-5EA3FA461A0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15914" y="1752599"/>
            <a:ext cx="5399087" cy="4340225"/>
          </a:xfrm>
          <a:prstGeom prst="rect">
            <a:avLst/>
          </a:prstGeom>
        </p:spPr>
        <p:txBody>
          <a:bodyPr rtlCol="0"/>
          <a:lstStyle>
            <a:lvl1pPr marL="0" indent="0">
              <a:buNone/>
              <a:defRPr sz="1800" b="0" i="0">
                <a:latin typeface="ITC Avant Garde Pro Bk" panose="020B0502020202020204" pitchFamily="34" charset="77"/>
              </a:defRPr>
            </a:lvl1pPr>
            <a:lvl2pPr marL="685800" indent="-228600">
              <a:buFontTx/>
              <a:buBlip>
                <a:blip r:embed="rId2"/>
              </a:buBlip>
              <a:defRPr sz="1800" b="0" i="0">
                <a:latin typeface="ITC Avant Garde Pro Bk" panose="020B0502020202020204" pitchFamily="34" charset="77"/>
              </a:defRPr>
            </a:lvl2pPr>
            <a:lvl3pPr>
              <a:buClr>
                <a:srgbClr val="21A6B5"/>
              </a:buClr>
              <a:defRPr sz="1400" b="0" i="0">
                <a:latin typeface="ITC Avant Garde Pro Bk" panose="020B0502020202020204" pitchFamily="34" charset="77"/>
              </a:defRPr>
            </a:lvl3pPr>
          </a:lstStyle>
          <a:p>
            <a:pPr lvl="0" rtl="0"/>
            <a:r>
              <a:rPr lang="es-co"/>
              <a:t>Body Copy</a:t>
            </a:r>
          </a:p>
          <a:p>
            <a:pPr lvl="1" rtl="0"/>
            <a:r>
              <a:rPr lang="es-co"/>
              <a:t>Second level</a:t>
            </a:r>
          </a:p>
          <a:p>
            <a:pPr lvl="2" rtl="0"/>
            <a:r>
              <a:rPr lang="es-co"/>
              <a:t>Third level</a:t>
            </a:r>
          </a:p>
        </p:txBody>
      </p:sp>
      <p:sp>
        <p:nvSpPr>
          <p:cNvPr id="10" name="Picture Placeholder 5">
            <a:extLst>
              <a:ext uri="{FF2B5EF4-FFF2-40B4-BE49-F238E27FC236}">
                <a16:creationId xmlns:a16="http://schemas.microsoft.com/office/drawing/2014/main" id="{D0D5CBE2-10CD-A649-A2DD-03185950AD5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096000" y="0"/>
            <a:ext cx="6096000" cy="6858000"/>
          </a:xfrm>
          <a:prstGeom prst="rect">
            <a:avLst/>
          </a:prstGeom>
        </p:spPr>
        <p:txBody>
          <a:bodyPr rtlCol="0"/>
          <a:lstStyle/>
          <a:p>
            <a:pPr rt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22845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610834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0" r:id="rId2"/>
    <p:sldLayoutId id="2147483661" r:id="rId3"/>
    <p:sldLayoutId id="2147483666" r:id="rId4"/>
    <p:sldLayoutId id="2147483667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.em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.em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emf"/><Relationship Id="rId5" Type="http://schemas.openxmlformats.org/officeDocument/2006/relationships/image" Target="../media/image10.emf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F127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group of bats in a cave&#10;&#10;Description automatically generated">
            <a:extLst>
              <a:ext uri="{FF2B5EF4-FFF2-40B4-BE49-F238E27FC236}">
                <a16:creationId xmlns:a16="http://schemas.microsoft.com/office/drawing/2014/main" id="{3B57A27A-870A-67AC-5DD4-44DA864C5BF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6164"/>
            <a:ext cx="12192000" cy="6858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9A3D2FF-541C-6D34-1697-465E03A0704E}"/>
              </a:ext>
            </a:extLst>
          </p:cNvPr>
          <p:cNvSpPr txBox="1"/>
          <p:nvPr/>
        </p:nvSpPr>
        <p:spPr>
          <a:xfrm>
            <a:off x="457200" y="448613"/>
            <a:ext cx="12420600" cy="8489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rtl="0">
              <a:lnSpc>
                <a:spcPts val="5880"/>
              </a:lnSpc>
            </a:pPr>
            <a:r>
              <a:rPr lang="es-co" sz="5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AMENAZAS A LOS MURCIÉLAGOS</a:t>
            </a:r>
          </a:p>
        </p:txBody>
      </p:sp>
      <p:pic>
        <p:nvPicPr>
          <p:cNvPr id="11" name="Picture 10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F43C7E76-8555-20E9-8C11-EBBCEFE2CB2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0769" y="5864739"/>
            <a:ext cx="2374831" cy="61226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F5C6E91C-42C7-39B0-8B86-0745E479DBE4}"/>
              </a:ext>
            </a:extLst>
          </p:cNvPr>
          <p:cNvSpPr txBox="1"/>
          <p:nvPr/>
        </p:nvSpPr>
        <p:spPr>
          <a:xfrm>
            <a:off x="520769" y="1297563"/>
            <a:ext cx="38226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rtl="0"/>
            <a:r>
              <a:rPr lang="es-co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 el impacto humano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5896051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bat with wings spread&#10;&#10;Description automatically generated">
            <a:extLst>
              <a:ext uri="{FF2B5EF4-FFF2-40B4-BE49-F238E27FC236}">
                <a16:creationId xmlns:a16="http://schemas.microsoft.com/office/drawing/2014/main" id="{5F9613C4-8E4A-7C5B-0DA8-57FF36E0744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8737" r="27716"/>
          <a:stretch/>
        </p:blipFill>
        <p:spPr>
          <a:xfrm>
            <a:off x="6095998" y="0"/>
            <a:ext cx="6096002" cy="6858000"/>
          </a:xfrm>
          <a:prstGeom prst="rect">
            <a:avLst/>
          </a:prstGeom>
        </p:spPr>
      </p:pic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5AE703A-A596-0348-8DB7-953154E25D3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15913" y="381000"/>
            <a:ext cx="2274887" cy="448716"/>
          </a:xfrm>
        </p:spPr>
        <p:txBody>
          <a:bodyPr rtlCol="0"/>
          <a:lstStyle/>
          <a:p>
            <a:pPr rtl="0"/>
            <a:r>
              <a:rPr lang="es-co" dirty="0">
                <a:latin typeface="Arial" panose="020B0604020202020204" pitchFamily="34" charset="0"/>
                <a:cs typeface="Arial" panose="020B0604020202020204" pitchFamily="34" charset="0"/>
              </a:rPr>
              <a:t>Repaso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3CCCB702-9146-C648-B86E-FB4FFE2B75D3}"/>
              </a:ext>
            </a:extLst>
          </p:cNvPr>
          <p:cNvSpPr txBox="1">
            <a:spLocks/>
          </p:cNvSpPr>
          <p:nvPr/>
        </p:nvSpPr>
        <p:spPr>
          <a:xfrm>
            <a:off x="6269960" y="6141721"/>
            <a:ext cx="2874040" cy="5638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rtl="0">
              <a:lnSpc>
                <a:spcPct val="100000"/>
              </a:lnSpc>
              <a:buNone/>
            </a:pPr>
            <a:r>
              <a:rPr lang="es-co" sz="1000" b="1" dirty="0">
                <a:solidFill>
                  <a:srgbClr val="21A6B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Murciélago de lengua larga mexicano</a:t>
            </a:r>
            <a:br>
              <a:rPr lang="en-US" sz="1000" b="1" dirty="0">
                <a:solidFill>
                  <a:srgbClr val="21A6B5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s-co" sz="1000" b="1" dirty="0">
                <a:solidFill>
                  <a:srgbClr val="21A6B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J Scott </a:t>
            </a:r>
            <a:r>
              <a:rPr lang="es-co" sz="1000" b="1" dirty="0" err="1">
                <a:solidFill>
                  <a:srgbClr val="21A6B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Altenbach</a:t>
            </a:r>
            <a:endParaRPr lang="en-US" sz="1000" b="1" dirty="0">
              <a:solidFill>
                <a:srgbClr val="21A6B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 Placeholder 13">
            <a:extLst>
              <a:ext uri="{FF2B5EF4-FFF2-40B4-BE49-F238E27FC236}">
                <a16:creationId xmlns:a16="http://schemas.microsoft.com/office/drawing/2014/main" id="{AA2C0A72-D285-4615-40CD-8802B2949F12}"/>
              </a:ext>
            </a:extLst>
          </p:cNvPr>
          <p:cNvSpPr txBox="1">
            <a:spLocks/>
          </p:cNvSpPr>
          <p:nvPr/>
        </p:nvSpPr>
        <p:spPr>
          <a:xfrm>
            <a:off x="76200" y="1311116"/>
            <a:ext cx="5943600" cy="2422684"/>
          </a:xfrm>
          <a:prstGeom prst="rect">
            <a:avLst/>
          </a:prstGeom>
        </p:spPr>
        <p:txBody>
          <a:bodyPr rtlCol="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tx1"/>
                </a:solidFill>
                <a:latin typeface="ITC Avant Garde Pro Bk" panose="020B0502020202020204" pitchFamily="34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Blip>
                <a:blip r:embed="rId3"/>
              </a:buBlip>
              <a:defRPr sz="1800" b="0" i="0" kern="1200">
                <a:solidFill>
                  <a:schemeClr val="tx1"/>
                </a:solidFill>
                <a:latin typeface="ITC Avant Garde Pro Bk" panose="020B0502020202020204" pitchFamily="34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21A6B5"/>
              </a:buClr>
              <a:buFont typeface="Arial" panose="020B0604020202020204" pitchFamily="34" charset="0"/>
              <a:buChar char="•"/>
              <a:defRPr sz="1400" b="0" i="0" kern="1200">
                <a:solidFill>
                  <a:schemeClr val="tx1"/>
                </a:solidFill>
                <a:latin typeface="ITC Avant Garde Pro Bk" panose="020B0502020202020204" pitchFamily="34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 rtl="0">
              <a:lnSpc>
                <a:spcPct val="100000"/>
              </a:lnSpc>
              <a:spcBef>
                <a:spcPts val="1500"/>
              </a:spcBef>
            </a:pPr>
            <a:r>
              <a:rPr lang="es-co" b="1" dirty="0">
                <a:solidFill>
                  <a:srgbClr val="1F12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pérdida de hábitat </a:t>
            </a:r>
            <a:r>
              <a:rPr lang="es-co" dirty="0">
                <a:latin typeface="Arial" panose="020B0604020202020204" pitchFamily="34" charset="0"/>
                <a:cs typeface="Arial" panose="020B0604020202020204" pitchFamily="34" charset="0"/>
              </a:rPr>
              <a:t>y la destrucción de sitios de percha de murciélagos son las principales amenazas para su supervivencia. Cuando se despeja la tierra para uso humano, esto elimina los lugares cálidos, secos, seguros y tranquilos utilizados por los murciélagos.  </a:t>
            </a:r>
          </a:p>
          <a:p>
            <a:pPr lvl="1" rtl="0">
              <a:lnSpc>
                <a:spcPct val="100000"/>
              </a:lnSpc>
              <a:spcBef>
                <a:spcPts val="1500"/>
              </a:spcBef>
            </a:pPr>
            <a:r>
              <a:rPr lang="es-co" b="1" dirty="0">
                <a:solidFill>
                  <a:srgbClr val="1F12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 síndrome de nariz blanca (White </a:t>
            </a:r>
            <a:r>
              <a:rPr lang="es-co" b="1" dirty="0" err="1">
                <a:solidFill>
                  <a:srgbClr val="1F12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Nose</a:t>
            </a:r>
            <a:r>
              <a:rPr lang="es-co" b="1" dirty="0">
                <a:solidFill>
                  <a:srgbClr val="1F12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co" b="1" dirty="0" err="1">
                <a:solidFill>
                  <a:srgbClr val="1F12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Syndrome</a:t>
            </a:r>
            <a:r>
              <a:rPr lang="es-co" b="1" dirty="0">
                <a:solidFill>
                  <a:srgbClr val="1F12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WNS) </a:t>
            </a:r>
            <a:r>
              <a:rPr lang="es-co" dirty="0">
                <a:latin typeface="Arial" panose="020B0604020202020204" pitchFamily="34" charset="0"/>
                <a:cs typeface="Arial" panose="020B0604020202020204" pitchFamily="34" charset="0"/>
              </a:rPr>
              <a:t>es una enfermedad que afecta a los murciélagos que hibernan en los Estados Unidos y Canadá. El síndrome de nariz blanca (WNS) es una enfermedad que afecta a los murciélagos que hibernan en los Estados Unidos y Canadá. Más de la mitad de todas las especies en América del Norte hibernan durante el invierno y están en riesgo. </a:t>
            </a:r>
          </a:p>
          <a:p>
            <a:pPr lvl="1" rtl="0">
              <a:lnSpc>
                <a:spcPct val="100000"/>
              </a:lnSpc>
              <a:spcBef>
                <a:spcPts val="1500"/>
              </a:spcBef>
            </a:pPr>
            <a:r>
              <a:rPr lang="es-co" b="1" dirty="0">
                <a:solidFill>
                  <a:srgbClr val="1F12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Alimentación:</a:t>
            </a:r>
            <a:r>
              <a:rPr lang="es-co" dirty="0">
                <a:latin typeface="Arial" panose="020B0604020202020204" pitchFamily="34" charset="0"/>
                <a:cs typeface="Arial" panose="020B0604020202020204" pitchFamily="34" charset="0"/>
              </a:rPr>
              <a:t> los agricultores de agave luchan por mantener vivas las plantas, que son polinizadas por los murciélagos.</a:t>
            </a:r>
          </a:p>
          <a:p>
            <a:pPr lvl="1" rtl="0">
              <a:lnSpc>
                <a:spcPct val="100000"/>
              </a:lnSpc>
              <a:spcBef>
                <a:spcPts val="1500"/>
              </a:spcBef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 Placeholder 13">
            <a:extLst>
              <a:ext uri="{FF2B5EF4-FFF2-40B4-BE49-F238E27FC236}">
                <a16:creationId xmlns:a16="http://schemas.microsoft.com/office/drawing/2014/main" id="{A81BB77A-920E-B25A-BC97-E13034AFC30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15914" y="762000"/>
            <a:ext cx="5780084" cy="448716"/>
          </a:xfrm>
        </p:spPr>
        <p:txBody>
          <a:bodyPr rtlCol="0"/>
          <a:lstStyle/>
          <a:p>
            <a:pPr rtl="0"/>
            <a:r>
              <a:rPr lang="es-co" sz="18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Hemos explorado algunas amenazas para los murciélagos:</a:t>
            </a:r>
          </a:p>
        </p:txBody>
      </p:sp>
    </p:spTree>
    <p:extLst>
      <p:ext uri="{BB962C8B-B14F-4D97-AF65-F5344CB8AC3E}">
        <p14:creationId xmlns:p14="http://schemas.microsoft.com/office/powerpoint/2010/main" val="3977688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foggy forest with trees&#10;&#10;Description automatically generated">
            <a:extLst>
              <a:ext uri="{FF2B5EF4-FFF2-40B4-BE49-F238E27FC236}">
                <a16:creationId xmlns:a16="http://schemas.microsoft.com/office/drawing/2014/main" id="{F5CE75F2-9C3E-D226-25BB-81C52B653A5E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 rotWithShape="1">
          <a:blip r:embed="rId3"/>
          <a:srcRect t="3814" b="11441"/>
          <a:stretch/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944A98C-4C0B-BB4F-8257-2D33954B4CF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2482055" y="1810378"/>
            <a:ext cx="7227887" cy="932822"/>
          </a:xfrm>
        </p:spPr>
        <p:txBody>
          <a:bodyPr rtlCol="0"/>
          <a:lstStyle/>
          <a:p>
            <a:pPr rtl="0">
              <a:spcBef>
                <a:spcPts val="2200"/>
              </a:spcBef>
            </a:pPr>
            <a:r>
              <a:rPr lang="es-co" dirty="0">
                <a:solidFill>
                  <a:srgbClr val="1F12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¿Qué soluciones se crearon para resolver las amenazas de:</a:t>
            </a:r>
          </a:p>
          <a:p>
            <a:pPr rtl="0">
              <a:spcBef>
                <a:spcPts val="2200"/>
              </a:spcBef>
            </a:pPr>
            <a:endParaRPr lang="en-US" dirty="0">
              <a:solidFill>
                <a:srgbClr val="1F12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rtl="0">
              <a:spcBef>
                <a:spcPts val="2200"/>
              </a:spcBef>
            </a:pPr>
            <a:endParaRPr lang="en-US" dirty="0">
              <a:solidFill>
                <a:srgbClr val="1F12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B4587BCE-1196-0145-82A4-9600AE9E4AB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 rtlCol="0"/>
          <a:lstStyle/>
          <a:p>
            <a:pPr rtl="0"/>
            <a:r>
              <a:rPr lang="es-co">
                <a:latin typeface="Arial" panose="020B0604020202020204" pitchFamily="34" charset="0"/>
                <a:cs typeface="Arial" panose="020B0604020202020204" pitchFamily="34" charset="0"/>
              </a:rPr>
              <a:t>Repaso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F7CE2078-CD0D-FF0E-9D65-10138D077639}"/>
              </a:ext>
            </a:extLst>
          </p:cNvPr>
          <p:cNvCxnSpPr>
            <a:cxnSpLocks/>
          </p:cNvCxnSpPr>
          <p:nvPr/>
        </p:nvCxnSpPr>
        <p:spPr>
          <a:xfrm>
            <a:off x="392575" y="762000"/>
            <a:ext cx="11406850" cy="0"/>
          </a:xfrm>
          <a:prstGeom prst="line">
            <a:avLst/>
          </a:prstGeom>
          <a:ln w="41275">
            <a:solidFill>
              <a:srgbClr val="1F127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 Placeholder 13">
            <a:extLst>
              <a:ext uri="{FF2B5EF4-FFF2-40B4-BE49-F238E27FC236}">
                <a16:creationId xmlns:a16="http://schemas.microsoft.com/office/drawing/2014/main" id="{266A4C47-7658-3545-1A76-DF1A5F9DB613}"/>
              </a:ext>
            </a:extLst>
          </p:cNvPr>
          <p:cNvSpPr txBox="1">
            <a:spLocks/>
          </p:cNvSpPr>
          <p:nvPr/>
        </p:nvSpPr>
        <p:spPr>
          <a:xfrm>
            <a:off x="2590800" y="2789382"/>
            <a:ext cx="8305800" cy="2422684"/>
          </a:xfrm>
          <a:prstGeom prst="rect">
            <a:avLst/>
          </a:prstGeom>
        </p:spPr>
        <p:txBody>
          <a:bodyPr rtlCol="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tx1"/>
                </a:solidFill>
                <a:latin typeface="ITC Avant Garde Pro Bk" panose="020B0502020202020204" pitchFamily="34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Blip>
                <a:blip r:embed="rId4"/>
              </a:buBlip>
              <a:defRPr sz="1800" b="0" i="0" kern="1200">
                <a:solidFill>
                  <a:schemeClr val="tx1"/>
                </a:solidFill>
                <a:latin typeface="ITC Avant Garde Pro Bk" panose="020B0502020202020204" pitchFamily="34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21A6B5"/>
              </a:buClr>
              <a:buFont typeface="Arial" panose="020B0604020202020204" pitchFamily="34" charset="0"/>
              <a:buChar char="•"/>
              <a:defRPr sz="1400" b="0" i="0" kern="1200">
                <a:solidFill>
                  <a:schemeClr val="tx1"/>
                </a:solidFill>
                <a:latin typeface="ITC Avant Garde Pro Bk" panose="020B0502020202020204" pitchFamily="34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 rtl="0">
              <a:lnSpc>
                <a:spcPct val="100000"/>
              </a:lnSpc>
              <a:spcBef>
                <a:spcPts val="1500"/>
              </a:spcBef>
            </a:pPr>
            <a:r>
              <a:rPr lang="es-co" b="1" dirty="0">
                <a:solidFill>
                  <a:srgbClr val="1F12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pérdida de hábitat para el murciélago de bonete de Florida?</a:t>
            </a:r>
          </a:p>
          <a:p>
            <a:pPr lvl="1" rtl="0">
              <a:lnSpc>
                <a:spcPct val="100000"/>
              </a:lnSpc>
              <a:spcBef>
                <a:spcPts val="1500"/>
              </a:spcBef>
            </a:pPr>
            <a:r>
              <a:rPr lang="es-co" b="1" dirty="0">
                <a:solidFill>
                  <a:srgbClr val="1F12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enfermedad del WNS?</a:t>
            </a:r>
          </a:p>
          <a:p>
            <a:pPr lvl="1" rtl="0">
              <a:lnSpc>
                <a:spcPct val="100000"/>
              </a:lnSpc>
              <a:spcBef>
                <a:spcPts val="1500"/>
              </a:spcBef>
            </a:pPr>
            <a:r>
              <a:rPr lang="es-co" b="1" dirty="0">
                <a:solidFill>
                  <a:srgbClr val="1F12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fuente de alimento para los murciélagos de cola libre mexicanos?</a:t>
            </a:r>
          </a:p>
          <a:p>
            <a:pPr lvl="1" rtl="0">
              <a:lnSpc>
                <a:spcPct val="100000"/>
              </a:lnSpc>
              <a:spcBef>
                <a:spcPts val="1500"/>
              </a:spcBef>
            </a:pPr>
            <a:endParaRPr lang="en-US" b="1" dirty="0">
              <a:solidFill>
                <a:srgbClr val="1F12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 Placeholder 12">
            <a:extLst>
              <a:ext uri="{FF2B5EF4-FFF2-40B4-BE49-F238E27FC236}">
                <a16:creationId xmlns:a16="http://schemas.microsoft.com/office/drawing/2014/main" id="{AF696B0E-E130-8DA3-A53B-DAA13698BDA5}"/>
              </a:ext>
            </a:extLst>
          </p:cNvPr>
          <p:cNvSpPr txBox="1">
            <a:spLocks/>
          </p:cNvSpPr>
          <p:nvPr/>
        </p:nvSpPr>
        <p:spPr>
          <a:xfrm>
            <a:off x="2482055" y="4285724"/>
            <a:ext cx="7500145" cy="932822"/>
          </a:xfrm>
          <a:prstGeom prst="rect">
            <a:avLst/>
          </a:prstGeom>
        </p:spPr>
        <p:txBody>
          <a:bodyPr rtlCol="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 i="0" kern="1200">
                <a:solidFill>
                  <a:srgbClr val="7F7F7F"/>
                </a:solidFill>
                <a:latin typeface="ITC Avant Garde Pro Md" panose="020B0602020202020204" pitchFamily="34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0">
              <a:spcBef>
                <a:spcPts val="2200"/>
              </a:spcBef>
            </a:pPr>
            <a:r>
              <a:rPr lang="es-co" dirty="0">
                <a:solidFill>
                  <a:srgbClr val="1F12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Desafortunadamente, hay aún más amenazas, y muchas son causadas por los seres humanos.</a:t>
            </a:r>
          </a:p>
          <a:p>
            <a:pPr rtl="0">
              <a:spcBef>
                <a:spcPts val="2200"/>
              </a:spcBef>
            </a:pPr>
            <a:endParaRPr lang="en-US" dirty="0">
              <a:solidFill>
                <a:srgbClr val="1F12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9669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erson standing on a hill looking at a windmill&#10;&#10;Description automatically generated">
            <a:extLst>
              <a:ext uri="{FF2B5EF4-FFF2-40B4-BE49-F238E27FC236}">
                <a16:creationId xmlns:a16="http://schemas.microsoft.com/office/drawing/2014/main" id="{DCC818C1-F2DD-9237-DB9C-9A53AA10512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351"/>
          <a:stretch/>
        </p:blipFill>
        <p:spPr>
          <a:xfrm>
            <a:off x="0" y="16163"/>
            <a:ext cx="6096000" cy="6858000"/>
          </a:xfrm>
          <a:prstGeom prst="rect">
            <a:avLst/>
          </a:prstGeom>
        </p:spPr>
      </p:pic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5AE703A-A596-0348-8DB7-953154E25D3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477000" y="381000"/>
            <a:ext cx="10504487" cy="448716"/>
          </a:xfrm>
        </p:spPr>
        <p:txBody>
          <a:bodyPr rtlCol="0"/>
          <a:lstStyle/>
          <a:p>
            <a:pPr rtl="0"/>
            <a:r>
              <a:rPr lang="es-co" dirty="0">
                <a:latin typeface="Arial" panose="020B0604020202020204" pitchFamily="34" charset="0"/>
                <a:cs typeface="Arial" panose="020B0604020202020204" pitchFamily="34" charset="0"/>
              </a:rPr>
              <a:t>Amenaza N.º 1</a:t>
            </a:r>
          </a:p>
          <a:p>
            <a:pPr rtl="0"/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D3FFEAD1-806B-0D9C-CDF4-B7A06828D5A1}"/>
              </a:ext>
            </a:extLst>
          </p:cNvPr>
          <p:cNvCxnSpPr>
            <a:cxnSpLocks/>
          </p:cNvCxnSpPr>
          <p:nvPr/>
        </p:nvCxnSpPr>
        <p:spPr>
          <a:xfrm>
            <a:off x="6542088" y="762000"/>
            <a:ext cx="5187155" cy="0"/>
          </a:xfrm>
          <a:prstGeom prst="line">
            <a:avLst/>
          </a:prstGeom>
          <a:ln w="41275">
            <a:solidFill>
              <a:srgbClr val="1F127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3CCCB702-9146-C648-B86E-FB4FFE2B75D3}"/>
              </a:ext>
            </a:extLst>
          </p:cNvPr>
          <p:cNvSpPr txBox="1">
            <a:spLocks/>
          </p:cNvSpPr>
          <p:nvPr/>
        </p:nvSpPr>
        <p:spPr>
          <a:xfrm>
            <a:off x="304800" y="6141721"/>
            <a:ext cx="1807240" cy="5638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rtl="0">
              <a:lnSpc>
                <a:spcPct val="100000"/>
              </a:lnSpc>
              <a:buNone/>
            </a:pPr>
            <a:br>
              <a:rPr lang="en-US" sz="1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s-co" sz="1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Matteo Alberghini</a:t>
            </a:r>
            <a:endParaRPr lang="en-US" sz="1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56CACE46-43D6-72A7-D3EA-65E9DCBA5A2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436120" y="1073537"/>
            <a:ext cx="5755879" cy="526663"/>
          </a:xfrm>
        </p:spPr>
        <p:txBody>
          <a:bodyPr rtlCol="0"/>
          <a:lstStyle/>
          <a:p>
            <a:pPr rtl="0"/>
            <a:r>
              <a:rPr lang="es-co" dirty="0">
                <a:latin typeface="Arial" panose="020B0604020202020204" pitchFamily="34" charset="0"/>
                <a:cs typeface="Arial" panose="020B0604020202020204" pitchFamily="34" charset="0"/>
              </a:rPr>
              <a:t>Energía eólica/aerogeneradores</a:t>
            </a:r>
          </a:p>
          <a:p>
            <a:pPr rtl="0"/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rtl="0"/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rtl="0"/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rtl="0"/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 Placeholder 13">
            <a:extLst>
              <a:ext uri="{FF2B5EF4-FFF2-40B4-BE49-F238E27FC236}">
                <a16:creationId xmlns:a16="http://schemas.microsoft.com/office/drawing/2014/main" id="{541F5207-787C-C115-5C9A-ACEEFBD4D4D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477001" y="1676400"/>
            <a:ext cx="5486399" cy="2895600"/>
          </a:xfrm>
        </p:spPr>
        <p:txBody>
          <a:bodyPr rtlCol="0"/>
          <a:lstStyle/>
          <a:p>
            <a:pPr algn="l" rtl="0">
              <a:lnSpc>
                <a:spcPts val="2260"/>
              </a:lnSpc>
              <a:spcBef>
                <a:spcPts val="1500"/>
              </a:spcBef>
            </a:pPr>
            <a:r>
              <a:rPr lang="es-co" sz="1800" b="0" i="0" dirty="0">
                <a:effectLst/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La energía eólica es una alternativa a los combustibles fósiles. Los aerogeneradores parecen molinos gigantes que transforman el viento en electricidad. Los murciélagos (y aves) que migran tienen colisiones con las palas giratorias de los aerogeneradores y son asesinados por millones en todo el mundo. Las instalaciones de energía eólica afectan a más del 50 % de las especies de murciélagos norteamericanos. Los científicos están trabajando para crear formas de solucionar este problema para proteger y salvar a los murciélagos. </a:t>
            </a:r>
          </a:p>
          <a:p>
            <a:pPr algn="l" rtl="0">
              <a:lnSpc>
                <a:spcPts val="2260"/>
              </a:lnSpc>
              <a:spcBef>
                <a:spcPts val="1500"/>
              </a:spcBef>
            </a:pPr>
            <a:endParaRPr lang="en-US" sz="1800" b="0" i="0" dirty="0">
              <a:effectLst/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CA27CBB5-A6B8-B11B-9038-0AA1DD116DE6}"/>
              </a:ext>
            </a:extLst>
          </p:cNvPr>
          <p:cNvSpPr txBox="1">
            <a:spLocks/>
          </p:cNvSpPr>
          <p:nvPr/>
        </p:nvSpPr>
        <p:spPr>
          <a:xfrm>
            <a:off x="6403794" y="6130925"/>
            <a:ext cx="5559606" cy="4222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rtl="0">
              <a:lnSpc>
                <a:spcPct val="100000"/>
              </a:lnSpc>
              <a:buNone/>
            </a:pPr>
            <a:r>
              <a:rPr lang="es-co" sz="1000" b="1" dirty="0">
                <a:solidFill>
                  <a:srgbClr val="21A6B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https://dem.ri.gov/sites/g/files/xkgbur861/files/programs/bnatres/fishwild/outreach/critter-kits/bat-ex-threats.pdf</a:t>
            </a:r>
            <a:endParaRPr lang="en-US" sz="1000" b="1" dirty="0">
              <a:solidFill>
                <a:srgbClr val="21A6B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211128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foggy forest with trees&#10;&#10;Description automatically generated">
            <a:extLst>
              <a:ext uri="{FF2B5EF4-FFF2-40B4-BE49-F238E27FC236}">
                <a16:creationId xmlns:a16="http://schemas.microsoft.com/office/drawing/2014/main" id="{F5CE75F2-9C3E-D226-25BB-81C52B653A5E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 rotWithShape="1">
          <a:blip r:embed="rId3"/>
          <a:srcRect t="3814" b="11441"/>
          <a:stretch/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B4587BCE-1196-0145-82A4-9600AE9E4AB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 rtlCol="0"/>
          <a:lstStyle/>
          <a:p>
            <a:pPr rtl="0"/>
            <a:r>
              <a:rPr lang="es-co">
                <a:latin typeface="Arial" panose="020B0604020202020204" pitchFamily="34" charset="0"/>
                <a:cs typeface="Arial" panose="020B0604020202020204" pitchFamily="34" charset="0"/>
              </a:rPr>
              <a:t>Amenaza N.º 2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F7CE2078-CD0D-FF0E-9D65-10138D077639}"/>
              </a:ext>
            </a:extLst>
          </p:cNvPr>
          <p:cNvCxnSpPr>
            <a:cxnSpLocks/>
          </p:cNvCxnSpPr>
          <p:nvPr/>
        </p:nvCxnSpPr>
        <p:spPr>
          <a:xfrm>
            <a:off x="392575" y="762000"/>
            <a:ext cx="11406850" cy="0"/>
          </a:xfrm>
          <a:prstGeom prst="line">
            <a:avLst/>
          </a:prstGeom>
          <a:ln w="41275">
            <a:solidFill>
              <a:srgbClr val="1F127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6B8288D5-068D-7FBE-7325-7F563916619D}"/>
              </a:ext>
            </a:extLst>
          </p:cNvPr>
          <p:cNvSpPr txBox="1">
            <a:spLocks/>
          </p:cNvSpPr>
          <p:nvPr/>
        </p:nvSpPr>
        <p:spPr>
          <a:xfrm>
            <a:off x="2463116" y="2123234"/>
            <a:ext cx="7595284" cy="526663"/>
          </a:xfrm>
          <a:prstGeom prst="rect">
            <a:avLst/>
          </a:prstGeom>
        </p:spPr>
        <p:txBody>
          <a:bodyPr rtlCol="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 i="0" kern="1200">
                <a:solidFill>
                  <a:srgbClr val="7F7F7F"/>
                </a:solidFill>
                <a:latin typeface="ITC Avant Garde Pro Md" panose="020B0602020202020204" pitchFamily="34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0"/>
            <a:r>
              <a:rPr lang="es-co" dirty="0">
                <a:solidFill>
                  <a:srgbClr val="1F12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Contaminación, pesticidas e insecticidas</a:t>
            </a:r>
          </a:p>
          <a:p>
            <a:pPr rtl="0"/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rtl="0"/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rtl="0"/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rtl="0"/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rtl="0"/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 Placeholder 13">
            <a:extLst>
              <a:ext uri="{FF2B5EF4-FFF2-40B4-BE49-F238E27FC236}">
                <a16:creationId xmlns:a16="http://schemas.microsoft.com/office/drawing/2014/main" id="{C6A96277-487F-D2F4-275B-A29CCD0978DB}"/>
              </a:ext>
            </a:extLst>
          </p:cNvPr>
          <p:cNvSpPr txBox="1">
            <a:spLocks/>
          </p:cNvSpPr>
          <p:nvPr/>
        </p:nvSpPr>
        <p:spPr>
          <a:xfrm>
            <a:off x="2463116" y="2716330"/>
            <a:ext cx="7061884" cy="2895600"/>
          </a:xfrm>
          <a:prstGeom prst="rect">
            <a:avLst/>
          </a:prstGeom>
        </p:spPr>
        <p:txBody>
          <a:bodyPr rtlCol="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tx1"/>
                </a:solidFill>
                <a:latin typeface="ITC Avant Garde Pro Bk" panose="020B0502020202020204" pitchFamily="34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Blip>
                <a:blip r:embed="rId4"/>
              </a:buBlip>
              <a:defRPr sz="1800" b="0" i="0" kern="1200">
                <a:solidFill>
                  <a:schemeClr val="tx1"/>
                </a:solidFill>
                <a:latin typeface="ITC Avant Garde Pro Bk" panose="020B0502020202020204" pitchFamily="34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21A6B5"/>
              </a:buClr>
              <a:buFont typeface="Arial" panose="020B0604020202020204" pitchFamily="34" charset="0"/>
              <a:buChar char="•"/>
              <a:defRPr sz="1400" b="0" i="0" kern="1200">
                <a:solidFill>
                  <a:schemeClr val="tx1"/>
                </a:solidFill>
                <a:latin typeface="ITC Avant Garde Pro Bk" panose="020B0502020202020204" pitchFamily="34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0">
              <a:lnSpc>
                <a:spcPts val="2260"/>
              </a:lnSpc>
              <a:spcBef>
                <a:spcPts val="1500"/>
              </a:spcBef>
            </a:pPr>
            <a:r>
              <a:rPr lang="es-co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Algunos hábitats han sido abandonados debido a los pesticidas utilizados en esa zona. La contaminación del agua, particularmente debido a la escorrentía de pesticidas, también amenaza las fuentes de agua limpia de los murciélagos y otras especies silvestres. Los insecticidas que entran en la cadena alimenticia también causan la muerte en los murciélagos. </a:t>
            </a:r>
          </a:p>
        </p:txBody>
      </p:sp>
    </p:spTree>
    <p:extLst>
      <p:ext uri="{BB962C8B-B14F-4D97-AF65-F5344CB8AC3E}">
        <p14:creationId xmlns:p14="http://schemas.microsoft.com/office/powerpoint/2010/main" val="14153383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close-up of a white surface&#10;&#10;Description automatically generated">
            <a:extLst>
              <a:ext uri="{FF2B5EF4-FFF2-40B4-BE49-F238E27FC236}">
                <a16:creationId xmlns:a16="http://schemas.microsoft.com/office/drawing/2014/main" id="{0008B525-32AD-FF90-39A9-437042A096AD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85000"/>
          </a:blip>
          <a:stretch>
            <a:fillRect/>
          </a:stretch>
        </p:blipFill>
        <p:spPr>
          <a:xfrm>
            <a:off x="0" y="9913"/>
            <a:ext cx="12192000" cy="6858000"/>
          </a:xfrm>
          <a:prstGeom prst="rect">
            <a:avLst/>
          </a:prstGeom>
        </p:spPr>
      </p:pic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B4587BCE-1196-0145-82A4-9600AE9E4AB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 rtlCol="0"/>
          <a:lstStyle/>
          <a:p>
            <a:pPr rtl="0"/>
            <a:r>
              <a:rPr lang="es-co">
                <a:latin typeface="Arial" panose="020B0604020202020204" pitchFamily="34" charset="0"/>
                <a:cs typeface="Arial" panose="020B0604020202020204" pitchFamily="34" charset="0"/>
              </a:rPr>
              <a:t>Amenaza N.º 3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F7CE2078-CD0D-FF0E-9D65-10138D077639}"/>
              </a:ext>
            </a:extLst>
          </p:cNvPr>
          <p:cNvCxnSpPr>
            <a:cxnSpLocks/>
          </p:cNvCxnSpPr>
          <p:nvPr/>
        </p:nvCxnSpPr>
        <p:spPr>
          <a:xfrm>
            <a:off x="392575" y="762000"/>
            <a:ext cx="11406850" cy="0"/>
          </a:xfrm>
          <a:prstGeom prst="line">
            <a:avLst/>
          </a:prstGeom>
          <a:ln w="41275">
            <a:solidFill>
              <a:srgbClr val="1F127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6B8288D5-068D-7FBE-7325-7F563916619D}"/>
              </a:ext>
            </a:extLst>
          </p:cNvPr>
          <p:cNvSpPr txBox="1">
            <a:spLocks/>
          </p:cNvSpPr>
          <p:nvPr/>
        </p:nvSpPr>
        <p:spPr>
          <a:xfrm>
            <a:off x="2463116" y="2091246"/>
            <a:ext cx="7061884" cy="526663"/>
          </a:xfrm>
          <a:prstGeom prst="rect">
            <a:avLst/>
          </a:prstGeom>
        </p:spPr>
        <p:txBody>
          <a:bodyPr rtlCol="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 i="0" kern="1200">
                <a:solidFill>
                  <a:srgbClr val="7F7F7F"/>
                </a:solidFill>
                <a:latin typeface="ITC Avant Garde Pro Md" panose="020B0602020202020204" pitchFamily="34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0"/>
            <a:r>
              <a:rPr lang="es-co">
                <a:solidFill>
                  <a:srgbClr val="1F12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Malentendidos humanos</a:t>
            </a:r>
          </a:p>
          <a:p>
            <a:pPr rtl="0"/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rtl="0"/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rtl="0"/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rtl="0"/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rtl="0"/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 Placeholder 13">
            <a:extLst>
              <a:ext uri="{FF2B5EF4-FFF2-40B4-BE49-F238E27FC236}">
                <a16:creationId xmlns:a16="http://schemas.microsoft.com/office/drawing/2014/main" id="{C6A96277-487F-D2F4-275B-A29CCD0978DB}"/>
              </a:ext>
            </a:extLst>
          </p:cNvPr>
          <p:cNvSpPr txBox="1">
            <a:spLocks/>
          </p:cNvSpPr>
          <p:nvPr/>
        </p:nvSpPr>
        <p:spPr>
          <a:xfrm>
            <a:off x="2463116" y="2684342"/>
            <a:ext cx="7442884" cy="2895600"/>
          </a:xfrm>
          <a:prstGeom prst="rect">
            <a:avLst/>
          </a:prstGeom>
        </p:spPr>
        <p:txBody>
          <a:bodyPr rtlCol="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tx1"/>
                </a:solidFill>
                <a:latin typeface="ITC Avant Garde Pro Bk" panose="020B0502020202020204" pitchFamily="34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Blip>
                <a:blip r:embed="rId4"/>
              </a:buBlip>
              <a:defRPr sz="1800" b="0" i="0" kern="1200">
                <a:solidFill>
                  <a:schemeClr val="tx1"/>
                </a:solidFill>
                <a:latin typeface="ITC Avant Garde Pro Bk" panose="020B0502020202020204" pitchFamily="34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21A6B5"/>
              </a:buClr>
              <a:buFont typeface="Arial" panose="020B0604020202020204" pitchFamily="34" charset="0"/>
              <a:buChar char="•"/>
              <a:defRPr sz="1400" b="0" i="0" kern="1200">
                <a:solidFill>
                  <a:schemeClr val="tx1"/>
                </a:solidFill>
                <a:latin typeface="ITC Avant Garde Pro Bk" panose="020B0502020202020204" pitchFamily="34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0">
              <a:lnSpc>
                <a:spcPts val="2260"/>
              </a:lnSpc>
              <a:spcBef>
                <a:spcPts val="1500"/>
              </a:spcBef>
            </a:pPr>
            <a:r>
              <a:rPr lang="es-co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Los murciélagos son muy incomprendidos y temidos por los humanos. Esto puede hacer que las personas dañen a los murciélagos y sus sitios de percha. Los murciélagos a menudo se presentan de forma negativa en libros, películas y otros medios, pero los murciélagos son beneficiosos para las personas de muchas maneras.  </a:t>
            </a:r>
          </a:p>
          <a:p>
            <a:pPr rtl="0">
              <a:lnSpc>
                <a:spcPts val="2260"/>
              </a:lnSpc>
              <a:spcBef>
                <a:spcPts val="1500"/>
              </a:spcBef>
            </a:pPr>
            <a:endParaRPr lang="en-US" dirty="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06690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bat flying next to a plant&#10;&#10;Description automatically generated">
            <a:extLst>
              <a:ext uri="{FF2B5EF4-FFF2-40B4-BE49-F238E27FC236}">
                <a16:creationId xmlns:a16="http://schemas.microsoft.com/office/drawing/2014/main" id="{1E5BD0B6-1800-584C-E6B1-47353F465AF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7061" t="1042" r="26070" b="5208"/>
          <a:stretch/>
        </p:blipFill>
        <p:spPr>
          <a:xfrm>
            <a:off x="6095999" y="0"/>
            <a:ext cx="6096001" cy="6858000"/>
          </a:xfrm>
          <a:prstGeom prst="rect">
            <a:avLst/>
          </a:prstGeom>
        </p:spPr>
      </p:pic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5AE703A-A596-0348-8DB7-953154E25D3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 rtlCol="0"/>
          <a:lstStyle/>
          <a:p>
            <a:pPr rtl="0"/>
            <a:r>
              <a:rPr lang="es-co" sz="2000">
                <a:latin typeface="Arial" panose="020B0604020202020204" pitchFamily="34" charset="0"/>
                <a:cs typeface="Arial" panose="020B0604020202020204" pitchFamily="34" charset="0"/>
              </a:rPr>
              <a:t>Su turno: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3CCCB702-9146-C648-B86E-FB4FFE2B75D3}"/>
              </a:ext>
            </a:extLst>
          </p:cNvPr>
          <p:cNvSpPr txBox="1">
            <a:spLocks/>
          </p:cNvSpPr>
          <p:nvPr/>
        </p:nvSpPr>
        <p:spPr>
          <a:xfrm>
            <a:off x="6269960" y="6141721"/>
            <a:ext cx="2112040" cy="5638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rtl="0">
              <a:lnSpc>
                <a:spcPct val="100000"/>
              </a:lnSpc>
              <a:buNone/>
            </a:pPr>
            <a:r>
              <a:rPr lang="es-co" sz="1000" b="1" dirty="0">
                <a:solidFill>
                  <a:srgbClr val="21A6B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Murciélago trompudo menor</a:t>
            </a:r>
            <a:br>
              <a:rPr lang="en-US" sz="1000" b="1" dirty="0">
                <a:solidFill>
                  <a:srgbClr val="21A6B5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s-co" sz="1000" b="1" dirty="0">
                <a:solidFill>
                  <a:srgbClr val="21A6B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J Scott </a:t>
            </a:r>
            <a:r>
              <a:rPr lang="es-co" sz="1000" b="1" dirty="0" err="1">
                <a:solidFill>
                  <a:srgbClr val="21A6B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Altenbach</a:t>
            </a:r>
            <a:endParaRPr lang="en-US" sz="1000" b="1" dirty="0">
              <a:solidFill>
                <a:srgbClr val="21A6B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303C1404-ED6E-2EB1-242C-70354C83092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15912" y="1073537"/>
            <a:ext cx="5475287" cy="526663"/>
          </a:xfrm>
        </p:spPr>
        <p:txBody>
          <a:bodyPr rtlCol="0"/>
          <a:lstStyle/>
          <a:p>
            <a:pPr rtl="0">
              <a:spcBef>
                <a:spcPts val="1500"/>
              </a:spcBef>
            </a:pPr>
            <a:r>
              <a:rPr lang="es-co" dirty="0">
                <a:latin typeface="Arial" panose="020B0604020202020204" pitchFamily="34" charset="0"/>
                <a:cs typeface="Arial" panose="020B0604020202020204" pitchFamily="34" charset="0"/>
              </a:rPr>
              <a:t>Piense en las tres amenazas a los murciélagos en la hoja del estudiante. </a:t>
            </a:r>
          </a:p>
          <a:p>
            <a:pPr rtl="0">
              <a:spcBef>
                <a:spcPts val="1500"/>
              </a:spcBef>
            </a:pPr>
            <a:r>
              <a:rPr lang="es-co" dirty="0">
                <a:latin typeface="Arial" panose="020B0604020202020204" pitchFamily="34" charset="0"/>
                <a:cs typeface="Arial" panose="020B0604020202020204" pitchFamily="34" charset="0"/>
              </a:rPr>
              <a:t>Cree una solución para que los humanos puedan tener un impacto positivo en los murciélagos. </a:t>
            </a:r>
          </a:p>
          <a:p>
            <a:pPr rtl="0">
              <a:spcBef>
                <a:spcPts val="1500"/>
              </a:spcBef>
            </a:pPr>
            <a:r>
              <a:rPr lang="es-co" dirty="0">
                <a:latin typeface="Arial" panose="020B0604020202020204" pitchFamily="34" charset="0"/>
                <a:cs typeface="Arial" panose="020B0604020202020204" pitchFamily="34" charset="0"/>
              </a:rPr>
              <a:t>Prepárese para compartir sus soluciones con la clase.</a:t>
            </a:r>
          </a:p>
          <a:p>
            <a:pPr rtl="0"/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rtl="0"/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rtl="0"/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96969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foggy forest with trees&#10;&#10;Description automatically generated">
            <a:extLst>
              <a:ext uri="{FF2B5EF4-FFF2-40B4-BE49-F238E27FC236}">
                <a16:creationId xmlns:a16="http://schemas.microsoft.com/office/drawing/2014/main" id="{F5CE75F2-9C3E-D226-25BB-81C52B653A5E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 rotWithShape="1">
          <a:blip r:embed="rId3"/>
          <a:srcRect t="3814" b="11441"/>
          <a:stretch/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944A98C-4C0B-BB4F-8257-2D33954B4CF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2482055" y="1810378"/>
            <a:ext cx="8490745" cy="464422"/>
          </a:xfrm>
        </p:spPr>
        <p:txBody>
          <a:bodyPr rtlCol="0"/>
          <a:lstStyle/>
          <a:p>
            <a:pPr rtl="0">
              <a:spcBef>
                <a:spcPts val="2200"/>
              </a:spcBef>
            </a:pPr>
            <a:r>
              <a:rPr lang="es-co" dirty="0">
                <a:solidFill>
                  <a:srgbClr val="1F12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¿Cómo pueden los humanos apoyar de manera positiva a los murciélagos:</a:t>
            </a:r>
          </a:p>
          <a:p>
            <a:pPr rtl="0">
              <a:spcBef>
                <a:spcPts val="2200"/>
              </a:spcBef>
            </a:pPr>
            <a:endParaRPr lang="en-US" dirty="0">
              <a:solidFill>
                <a:srgbClr val="1F12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rtl="0">
              <a:spcBef>
                <a:spcPts val="2200"/>
              </a:spcBef>
            </a:pPr>
            <a:endParaRPr lang="en-US" dirty="0">
              <a:solidFill>
                <a:srgbClr val="1F12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rtl="0">
              <a:spcBef>
                <a:spcPts val="2200"/>
              </a:spcBef>
            </a:pPr>
            <a:endParaRPr lang="en-US" dirty="0">
              <a:solidFill>
                <a:srgbClr val="1F12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B4587BCE-1196-0145-82A4-9600AE9E4AB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 rtlCol="0"/>
          <a:lstStyle/>
          <a:p>
            <a:pPr rtl="0"/>
            <a:r>
              <a:rPr lang="es-co">
                <a:latin typeface="Arial" panose="020B0604020202020204" pitchFamily="34" charset="0"/>
                <a:cs typeface="Arial" panose="020B0604020202020204" pitchFamily="34" charset="0"/>
              </a:rPr>
              <a:t>Humanos y murciélagos: piense en ello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F7CE2078-CD0D-FF0E-9D65-10138D077639}"/>
              </a:ext>
            </a:extLst>
          </p:cNvPr>
          <p:cNvCxnSpPr>
            <a:cxnSpLocks/>
          </p:cNvCxnSpPr>
          <p:nvPr/>
        </p:nvCxnSpPr>
        <p:spPr>
          <a:xfrm>
            <a:off x="392575" y="762000"/>
            <a:ext cx="11406850" cy="0"/>
          </a:xfrm>
          <a:prstGeom prst="line">
            <a:avLst/>
          </a:prstGeom>
          <a:ln w="41275">
            <a:solidFill>
              <a:srgbClr val="1F127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 Placeholder 13">
            <a:extLst>
              <a:ext uri="{FF2B5EF4-FFF2-40B4-BE49-F238E27FC236}">
                <a16:creationId xmlns:a16="http://schemas.microsoft.com/office/drawing/2014/main" id="{266A4C47-7658-3545-1A76-DF1A5F9DB613}"/>
              </a:ext>
            </a:extLst>
          </p:cNvPr>
          <p:cNvSpPr txBox="1">
            <a:spLocks/>
          </p:cNvSpPr>
          <p:nvPr/>
        </p:nvSpPr>
        <p:spPr>
          <a:xfrm>
            <a:off x="2590800" y="2911316"/>
            <a:ext cx="6934200" cy="2422684"/>
          </a:xfrm>
          <a:prstGeom prst="rect">
            <a:avLst/>
          </a:prstGeom>
        </p:spPr>
        <p:txBody>
          <a:bodyPr rtlCol="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tx1"/>
                </a:solidFill>
                <a:latin typeface="ITC Avant Garde Pro Bk" panose="020B0502020202020204" pitchFamily="34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Blip>
                <a:blip r:embed="rId4"/>
              </a:buBlip>
              <a:defRPr sz="1800" b="0" i="0" kern="1200">
                <a:solidFill>
                  <a:schemeClr val="tx1"/>
                </a:solidFill>
                <a:latin typeface="ITC Avant Garde Pro Bk" panose="020B0502020202020204" pitchFamily="34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21A6B5"/>
              </a:buClr>
              <a:buFont typeface="Arial" panose="020B0604020202020204" pitchFamily="34" charset="0"/>
              <a:buChar char="•"/>
              <a:defRPr sz="1400" b="0" i="0" kern="1200">
                <a:solidFill>
                  <a:schemeClr val="tx1"/>
                </a:solidFill>
                <a:latin typeface="ITC Avant Garde Pro Bk" panose="020B0502020202020204" pitchFamily="34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 rtl="0">
              <a:lnSpc>
                <a:spcPct val="100000"/>
              </a:lnSpc>
              <a:spcBef>
                <a:spcPts val="1500"/>
              </a:spcBef>
            </a:pPr>
            <a:r>
              <a:rPr lang="es-co" b="1" dirty="0">
                <a:solidFill>
                  <a:srgbClr val="1F12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como polinizadores?</a:t>
            </a:r>
          </a:p>
          <a:p>
            <a:pPr lvl="1" rtl="0">
              <a:lnSpc>
                <a:spcPct val="100000"/>
              </a:lnSpc>
              <a:spcBef>
                <a:spcPts val="1500"/>
              </a:spcBef>
            </a:pPr>
            <a:r>
              <a:rPr lang="es-co" b="1" dirty="0">
                <a:solidFill>
                  <a:srgbClr val="1F12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como controladores de insectos?</a:t>
            </a:r>
          </a:p>
          <a:p>
            <a:pPr lvl="1" rtl="0">
              <a:lnSpc>
                <a:spcPct val="100000"/>
              </a:lnSpc>
              <a:spcBef>
                <a:spcPts val="1500"/>
              </a:spcBef>
            </a:pPr>
            <a:r>
              <a:rPr lang="es-co" b="1" dirty="0">
                <a:solidFill>
                  <a:srgbClr val="1F12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mediante el control de la contaminación? </a:t>
            </a:r>
          </a:p>
          <a:p>
            <a:pPr lvl="1" rtl="0">
              <a:lnSpc>
                <a:spcPct val="100000"/>
              </a:lnSpc>
              <a:spcBef>
                <a:spcPts val="1500"/>
              </a:spcBef>
            </a:pPr>
            <a:r>
              <a:rPr lang="es-co" b="1" dirty="0">
                <a:solidFill>
                  <a:srgbClr val="1F12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 ciencia de aerogeneradores?</a:t>
            </a:r>
          </a:p>
          <a:p>
            <a:pPr lvl="1" rtl="0">
              <a:lnSpc>
                <a:spcPct val="100000"/>
              </a:lnSpc>
              <a:spcBef>
                <a:spcPts val="1500"/>
              </a:spcBef>
            </a:pPr>
            <a:r>
              <a:rPr lang="es-co" b="1" dirty="0">
                <a:solidFill>
                  <a:srgbClr val="1F12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través de la educación?</a:t>
            </a:r>
          </a:p>
          <a:p>
            <a:pPr lvl="1" rtl="0">
              <a:lnSpc>
                <a:spcPct val="100000"/>
              </a:lnSpc>
              <a:spcBef>
                <a:spcPts val="1500"/>
              </a:spcBef>
            </a:pPr>
            <a:endParaRPr lang="en-US" b="1" dirty="0">
              <a:solidFill>
                <a:srgbClr val="1F12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 rtl="0">
              <a:lnSpc>
                <a:spcPct val="100000"/>
              </a:lnSpc>
              <a:spcBef>
                <a:spcPts val="1500"/>
              </a:spcBef>
            </a:pPr>
            <a:endParaRPr lang="en-US" b="1" dirty="0">
              <a:solidFill>
                <a:srgbClr val="1F12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304645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F127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group of bats flying over a flower&#10;&#10;Description automatically generated">
            <a:extLst>
              <a:ext uri="{FF2B5EF4-FFF2-40B4-BE49-F238E27FC236}">
                <a16:creationId xmlns:a16="http://schemas.microsoft.com/office/drawing/2014/main" id="{83F137EB-37DF-07D8-A5B9-27C2A65B5FF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1" name="Picture 10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F43C7E76-8555-20E9-8C11-EBBCEFE2CB2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72531" y="5864739"/>
            <a:ext cx="2374831" cy="61226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F1CE98BA-C375-7D02-E49D-ABBE20F7B9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4638" y="6091767"/>
            <a:ext cx="533400" cy="38523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6EDB900-B0E5-38B3-7964-0028CDE87D0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75809" y="6166347"/>
            <a:ext cx="1627077" cy="18020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16B26628-A7D3-608F-1AF9-D67F55B3B653}"/>
              </a:ext>
            </a:extLst>
          </p:cNvPr>
          <p:cNvSpPr txBox="1"/>
          <p:nvPr/>
        </p:nvSpPr>
        <p:spPr>
          <a:xfrm>
            <a:off x="440686" y="5648577"/>
            <a:ext cx="31407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rtl="0"/>
            <a:r>
              <a:rPr lang="es-co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Obtener más información:</a:t>
            </a:r>
          </a:p>
        </p:txBody>
      </p:sp>
    </p:spTree>
    <p:extLst>
      <p:ext uri="{BB962C8B-B14F-4D97-AF65-F5344CB8AC3E}">
        <p14:creationId xmlns:p14="http://schemas.microsoft.com/office/powerpoint/2010/main" val="75724503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6415</TotalTime>
  <Words>590</Words>
  <Application>Microsoft Office PowerPoint</Application>
  <PresentationFormat>Widescreen</PresentationFormat>
  <Paragraphs>54</Paragraphs>
  <Slides>9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6" baseType="lpstr">
      <vt:lpstr>Foundry Gridnik ExtraBold</vt:lpstr>
      <vt:lpstr>ITC Avant Garde Pro Bk</vt:lpstr>
      <vt:lpstr>ITC Avant Garde Pro Md</vt:lpstr>
      <vt:lpstr>Verdana</vt:lpstr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RISING UP  TO END BAT EXTINCTIONS WORLDWIDE </dc:title>
  <dc:creator>Tiffany Liller</dc:creator>
  <cp:lastModifiedBy>TIESPL - Team</cp:lastModifiedBy>
  <cp:revision>84</cp:revision>
  <dcterms:created xsi:type="dcterms:W3CDTF">2020-01-05T21:24:49Z</dcterms:created>
  <dcterms:modified xsi:type="dcterms:W3CDTF">2024-11-07T06:29:14Z</dcterms:modified>
</cp:coreProperties>
</file>