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1" r:id="rId3"/>
    <p:sldId id="273" r:id="rId4"/>
    <p:sldId id="272" r:id="rId5"/>
    <p:sldId id="274" r:id="rId6"/>
    <p:sldId id="275" r:id="rId7"/>
    <p:sldId id="276" r:id="rId8"/>
    <p:sldId id="277" r:id="rId9"/>
    <p:sldId id="278" r:id="rId10"/>
    <p:sldId id="279" r:id="rId11"/>
  </p:sldIdLst>
  <p:sldSz cx="12192000" cy="6858000"/>
  <p:notesSz cx="6858000" cy="9144000"/>
  <p:embeddedFontLst>
    <p:embeddedFont>
      <p:font typeface="Foundry Gridnik ExtraBold" panose="02000000000000000000" pitchFamily="50" charset="0"/>
      <p:regular r:id="rId13"/>
      <p:bold r:id="rId14"/>
      <p:italic r:id="rId15"/>
      <p:boldItalic r:id="rId16"/>
    </p:embeddedFont>
    <p:embeddedFont>
      <p:font typeface="ITC Avant Garde Pro Bk" panose="02000503030000020004" pitchFamily="50" charset="0"/>
      <p:regular r:id="rId17"/>
    </p:embeddedFont>
    <p:embeddedFont>
      <p:font typeface="ITC Avant Garde Pro Md" panose="020B0602020202020204" pitchFamily="34" charset="0"/>
      <p:regular r:id="rId18"/>
      <p:bold r:id="rId19"/>
    </p:embeddedFont>
  </p:embeddedFontLst>
  <p:defaultTextStyle>
    <a:defPPr rtl="0"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7440" userDrawn="1">
          <p15:clr>
            <a:srgbClr val="A4A3A4"/>
          </p15:clr>
        </p15:guide>
        <p15:guide id="4" pos="240" userDrawn="1">
          <p15:clr>
            <a:srgbClr val="A4A3A4"/>
          </p15:clr>
        </p15:guide>
        <p15:guide id="5" orient="horz" pos="816" userDrawn="1">
          <p15:clr>
            <a:srgbClr val="A4A3A4"/>
          </p15:clr>
        </p15:guide>
        <p15:guide id="6" pos="3984" userDrawn="1">
          <p15:clr>
            <a:srgbClr val="A4A3A4"/>
          </p15:clr>
        </p15:guide>
        <p15:guide id="7" orient="horz" pos="2544" userDrawn="1">
          <p15:clr>
            <a:srgbClr val="A4A3A4"/>
          </p15:clr>
        </p15:guide>
        <p15:guide id="8" orient="horz" pos="283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DAFCCA-F4FA-A029-FC92-21C92787639D}" name="Erin Cord" initials="EC" userId="S::ecord@batcon.org::71a4d487-cc6d-4527-91fa-dd6b866323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6B5"/>
    <a:srgbClr val="020102"/>
    <a:srgbClr val="F4F4F6"/>
    <a:srgbClr val="1F127A"/>
    <a:srgbClr val="7F7F7F"/>
    <a:srgbClr val="F7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3"/>
    <p:restoredTop sz="94558"/>
  </p:normalViewPr>
  <p:slideViewPr>
    <p:cSldViewPr snapToObjects="1">
      <p:cViewPr varScale="1">
        <p:scale>
          <a:sx n="98" d="100"/>
          <a:sy n="98" d="100"/>
        </p:scale>
        <p:origin x="1110" y="84"/>
      </p:cViewPr>
      <p:guideLst>
        <p:guide orient="horz" pos="4176"/>
        <p:guide pos="7680"/>
        <p:guide pos="7440"/>
        <p:guide pos="240"/>
        <p:guide orient="horz" pos="816"/>
        <p:guide pos="3984"/>
        <p:guide orient="horz" pos="2544"/>
        <p:guide orient="horz"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30710D-2CED-864C-9BEE-EEB267EBF7D4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co"/>
              <a:t>Click to edit Master text styles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  <a:p>
            <a:pPr lvl="3" rtl="0"/>
            <a:r>
              <a:rPr lang="es-co"/>
              <a:t>Fourth level</a:t>
            </a:r>
          </a:p>
          <a:p>
            <a:pPr lvl="4" rtl="0"/>
            <a:r>
              <a:rPr lang="es-co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B6C4336-2172-A343-8FF8-E28EAE14E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3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47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67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49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11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09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92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6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95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1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B6785A59-A5BA-5F43-A359-531755069A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8447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64524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78BC3ED-7B3B-C647-88D9-02088AFE3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1638" y="1748967"/>
            <a:ext cx="5157787" cy="36845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endParaRPr lang="en-US" dirty="0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6B609AA2-A314-3F49-AFF1-56242B574A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5780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786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48716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4" y="990599"/>
            <a:ext cx="5399088" cy="601117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066D8449-14EF-F342-8C8B-5EA3FA461A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4" y="1752599"/>
            <a:ext cx="5399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D0D5CBE2-10CD-A649-A2DD-03185950AD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rtlCol="0"/>
          <a:lstStyle/>
          <a:p>
            <a:pPr rt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8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0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6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7.jpeg"/><Relationship Id="rId2" Type="http://schemas.openxmlformats.org/officeDocument/2006/relationships/video" Target="https://www.youtube.com/embed/HC8T5gtMioc?feature=oembed" TargetMode="External"/><Relationship Id="rId1" Type="http://schemas.openxmlformats.org/officeDocument/2006/relationships/video" Target="https://www.youtube.com/embed/6jRKEOS1EQ8?feature=oembed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emf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4101F251-DF98-ED4E-8299-EA1BFDB506BB}"/>
              </a:ext>
            </a:extLst>
          </p:cNvPr>
          <p:cNvSpPr txBox="1">
            <a:spLocks/>
          </p:cNvSpPr>
          <p:nvPr/>
        </p:nvSpPr>
        <p:spPr>
          <a:xfrm>
            <a:off x="6248400" y="4495800"/>
            <a:ext cx="4038600" cy="862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es-co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&lt;&lt;Sub Title&gt;&gt;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&lt;&lt;Date&gt;&gt;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D85F80-4FF1-C54E-96EE-FED636E6E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54" y="5410200"/>
            <a:ext cx="847746" cy="612260"/>
          </a:xfrm>
          <a:prstGeom prst="rect">
            <a:avLst/>
          </a:prstGeom>
        </p:spPr>
      </p:pic>
      <p:pic>
        <p:nvPicPr>
          <p:cNvPr id="6" name="Picture 5" descr="A flock of birds flying over trees&#10;&#10;Description automatically generated">
            <a:extLst>
              <a:ext uri="{FF2B5EF4-FFF2-40B4-BE49-F238E27FC236}">
                <a16:creationId xmlns:a16="http://schemas.microsoft.com/office/drawing/2014/main" id="{55F006D0-C3F8-5512-E2B8-FE052DD339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32"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A3D2FF-541C-6D34-1697-465E03A0704E}"/>
              </a:ext>
            </a:extLst>
          </p:cNvPr>
          <p:cNvSpPr txBox="1"/>
          <p:nvPr/>
        </p:nvSpPr>
        <p:spPr>
          <a:xfrm>
            <a:off x="457200" y="330875"/>
            <a:ext cx="1150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 DE LOS MURCIÉLAGOS</a:t>
            </a:r>
          </a:p>
        </p:txBody>
      </p:sp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769" y="5864739"/>
            <a:ext cx="2374831" cy="612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CED0F8-C419-F960-B999-D8BE2A50E6B6}"/>
              </a:ext>
            </a:extLst>
          </p:cNvPr>
          <p:cNvSpPr txBox="1"/>
          <p:nvPr/>
        </p:nvSpPr>
        <p:spPr>
          <a:xfrm>
            <a:off x="520769" y="1297563"/>
            <a:ext cx="3822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cómo y el porqué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9605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4101F251-DF98-ED4E-8299-EA1BFDB506BB}"/>
              </a:ext>
            </a:extLst>
          </p:cNvPr>
          <p:cNvSpPr txBox="1">
            <a:spLocks/>
          </p:cNvSpPr>
          <p:nvPr/>
        </p:nvSpPr>
        <p:spPr>
          <a:xfrm>
            <a:off x="6248400" y="4495800"/>
            <a:ext cx="4038600" cy="862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es-co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&lt;&lt;Sub Title&gt;&gt;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&lt;&lt;Date&gt;&gt;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D85F80-4FF1-C54E-96EE-FED636E6E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54" y="5410200"/>
            <a:ext cx="847746" cy="612260"/>
          </a:xfrm>
          <a:prstGeom prst="rect">
            <a:avLst/>
          </a:prstGeom>
        </p:spPr>
      </p:pic>
      <p:pic>
        <p:nvPicPr>
          <p:cNvPr id="6" name="Picture 5" descr="A flock of birds flying over trees&#10;&#10;Description automatically generated">
            <a:extLst>
              <a:ext uri="{FF2B5EF4-FFF2-40B4-BE49-F238E27FC236}">
                <a16:creationId xmlns:a16="http://schemas.microsoft.com/office/drawing/2014/main" id="{55F006D0-C3F8-5512-E2B8-FE052DD339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t="11832"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2531" y="5864739"/>
            <a:ext cx="2374831" cy="612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CE98BA-C375-7D02-E49D-ABBE20F7B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638" y="6091767"/>
            <a:ext cx="533400" cy="3852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EDB900-B0E5-38B3-7964-0028CDE87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809" y="6166347"/>
            <a:ext cx="1627077" cy="1802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26628-A7D3-608F-1AF9-D67F55B3B653}"/>
              </a:ext>
            </a:extLst>
          </p:cNvPr>
          <p:cNvSpPr txBox="1"/>
          <p:nvPr/>
        </p:nvSpPr>
        <p:spPr>
          <a:xfrm>
            <a:off x="440686" y="5648577"/>
            <a:ext cx="3293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Obtener más información:</a:t>
            </a:r>
          </a:p>
        </p:txBody>
      </p:sp>
    </p:spTree>
    <p:extLst>
      <p:ext uri="{BB962C8B-B14F-4D97-AF65-F5344CB8AC3E}">
        <p14:creationId xmlns:p14="http://schemas.microsoft.com/office/powerpoint/2010/main" val="757245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Estudio de los murciélagos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2530316"/>
            <a:ext cx="5475286" cy="1066800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¿Por qué cree que los murciélagos son difíciles de estudiar?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bat on a tree branch&#10;&#10;Description automatically generated">
            <a:extLst>
              <a:ext uri="{FF2B5EF4-FFF2-40B4-BE49-F238E27FC236}">
                <a16:creationId xmlns:a16="http://schemas.microsoft.com/office/drawing/2014/main" id="{E49FAAC6-E707-1102-F635-D5A6CAD9CD99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/>
          <a:srcRect l="17416" r="17416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627686" cy="1191603"/>
          </a:xfrm>
        </p:spPr>
        <p:txBody>
          <a:bodyPr rtlCol="0"/>
          <a:lstStyle/>
          <a:p>
            <a:pPr rtl="0">
              <a:lnSpc>
                <a:spcPts val="236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Aunque los murciélagos representan casi una cuarta parte de todas las especies de mamíferos (hay más de 1,400 especies de murciélagos en todo el mundo), son difíciles de estudiar.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17310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Zorro volador de 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Ryukyu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dasymallus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inopinatus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). © 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Yushi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 y Keiko </a:t>
            </a:r>
            <a:r>
              <a:rPr lang="es-co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Osawa</a:t>
            </a:r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3978116"/>
            <a:ext cx="5103431" cy="2041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Están activos por la noche.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Los murciélagos son animales voladores extremadamente rápidos.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Viven en lugares discretos como cuevas y grietas en puentes.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Se desplazan grandes distancias en poco tiempo.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2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3" y="990600"/>
            <a:ext cx="9361487" cy="533400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¿A dónde se va para estudiar a los murciélagos?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Lugares para estudiar los murciélagos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7668B-FB02-C0BF-F3ED-3CDE1C0C4373}"/>
              </a:ext>
            </a:extLst>
          </p:cNvPr>
          <p:cNvGrpSpPr/>
          <p:nvPr/>
        </p:nvGrpSpPr>
        <p:grpSpPr>
          <a:xfrm>
            <a:off x="7983607" y="4192170"/>
            <a:ext cx="3827843" cy="2284830"/>
            <a:chOff x="7983607" y="4192170"/>
            <a:chExt cx="3827843" cy="2284830"/>
          </a:xfrm>
        </p:grpSpPr>
        <p:pic>
          <p:nvPicPr>
            <p:cNvPr id="30" name="Picture 29" descr="A large crowd of birds flying over a bridge&#10;&#10;Description automatically generated">
              <a:extLst>
                <a:ext uri="{FF2B5EF4-FFF2-40B4-BE49-F238E27FC236}">
                  <a16:creationId xmlns:a16="http://schemas.microsoft.com/office/drawing/2014/main" id="{0946ECF6-E8C9-D10F-7F18-9137E4299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790" t="34952" r="4801" b="800"/>
            <a:stretch/>
          </p:blipFill>
          <p:spPr>
            <a:xfrm>
              <a:off x="8089225" y="4192170"/>
              <a:ext cx="3722225" cy="1847089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94E08BB-E08F-1E93-5F66-7269EC20FC9A}"/>
                </a:ext>
              </a:extLst>
            </p:cNvPr>
            <p:cNvSpPr txBox="1"/>
            <p:nvPr/>
          </p:nvSpPr>
          <p:spPr>
            <a:xfrm>
              <a:off x="7983607" y="6138446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es-co" sz="1600">
                  <a:latin typeface="Arial" panose="020B0604020202020204" pitchFamily="34" charset="0"/>
                  <a:cs typeface="Arial" panose="020B0604020202020204" pitchFamily="34" charset="0"/>
                </a:rPr>
                <a:t>Puentes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E877F7A-32A8-4707-34F1-368261C7D349}"/>
              </a:ext>
            </a:extLst>
          </p:cNvPr>
          <p:cNvGrpSpPr/>
          <p:nvPr/>
        </p:nvGrpSpPr>
        <p:grpSpPr>
          <a:xfrm>
            <a:off x="4141069" y="1711324"/>
            <a:ext cx="3817792" cy="2267953"/>
            <a:chOff x="4141069" y="1711324"/>
            <a:chExt cx="3817792" cy="2267953"/>
          </a:xfrm>
        </p:grpSpPr>
        <p:pic>
          <p:nvPicPr>
            <p:cNvPr id="34" name="Picture 33" descr="A person in a blue suit in a cave&#10;&#10;Description automatically generated">
              <a:extLst>
                <a:ext uri="{FF2B5EF4-FFF2-40B4-BE49-F238E27FC236}">
                  <a16:creationId xmlns:a16="http://schemas.microsoft.com/office/drawing/2014/main" id="{B7BDA83C-3DA2-1DC8-F180-6A1C5A64BA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347" t="7575" r="10414" b="7850"/>
            <a:stretch/>
          </p:blipFill>
          <p:spPr>
            <a:xfrm>
              <a:off x="4248211" y="1711324"/>
              <a:ext cx="3710650" cy="186702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9A7741A-5689-2F2C-5872-17F8345AC193}"/>
                </a:ext>
              </a:extLst>
            </p:cNvPr>
            <p:cNvSpPr txBox="1"/>
            <p:nvPr/>
          </p:nvSpPr>
          <p:spPr>
            <a:xfrm>
              <a:off x="4141069" y="3640723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es-co" sz="1600">
                  <a:latin typeface="Arial" panose="020B0604020202020204" pitchFamily="34" charset="0"/>
                  <a:cs typeface="Arial" panose="020B0604020202020204" pitchFamily="34" charset="0"/>
                </a:rPr>
                <a:t>Cuevas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142542B-A3D6-0E90-1B1A-B49B77CD43F1}"/>
              </a:ext>
            </a:extLst>
          </p:cNvPr>
          <p:cNvGrpSpPr/>
          <p:nvPr/>
        </p:nvGrpSpPr>
        <p:grpSpPr>
          <a:xfrm>
            <a:off x="7995354" y="1722478"/>
            <a:ext cx="3816096" cy="2256799"/>
            <a:chOff x="7995354" y="1722478"/>
            <a:chExt cx="3816096" cy="2256799"/>
          </a:xfrm>
        </p:grpSpPr>
        <p:pic>
          <p:nvPicPr>
            <p:cNvPr id="32" name="Picture 31" descr="A bat from a tree branch&#10;&#10;Description automatically generated">
              <a:extLst>
                <a:ext uri="{FF2B5EF4-FFF2-40B4-BE49-F238E27FC236}">
                  <a16:creationId xmlns:a16="http://schemas.microsoft.com/office/drawing/2014/main" id="{4961016D-F6BF-631E-1CE4-F3CD3FD80E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2519" b="12519"/>
            <a:stretch/>
          </p:blipFill>
          <p:spPr>
            <a:xfrm>
              <a:off x="8099447" y="1722478"/>
              <a:ext cx="3712003" cy="185506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233C05-6A4C-9A13-B059-940BA8830A6F}"/>
                </a:ext>
              </a:extLst>
            </p:cNvPr>
            <p:cNvSpPr txBox="1"/>
            <p:nvPr/>
          </p:nvSpPr>
          <p:spPr>
            <a:xfrm>
              <a:off x="7995354" y="3640723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es-co" sz="1600">
                  <a:latin typeface="Arial" panose="020B0604020202020204" pitchFamily="34" charset="0"/>
                  <a:cs typeface="Arial" panose="020B0604020202020204" pitchFamily="34" charset="0"/>
                </a:rPr>
                <a:t>Árboles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C372B2-6A1F-147E-C4F4-16008879F10B}"/>
              </a:ext>
            </a:extLst>
          </p:cNvPr>
          <p:cNvGrpSpPr/>
          <p:nvPr/>
        </p:nvGrpSpPr>
        <p:grpSpPr>
          <a:xfrm>
            <a:off x="286785" y="4186434"/>
            <a:ext cx="3784420" cy="2257397"/>
            <a:chOff x="286785" y="4186434"/>
            <a:chExt cx="3784420" cy="2257397"/>
          </a:xfrm>
        </p:grpSpPr>
        <p:pic>
          <p:nvPicPr>
            <p:cNvPr id="36" name="Picture 35" descr="A group of bats lying on a piece of wood&#10;&#10;Description automatically generated">
              <a:extLst>
                <a:ext uri="{FF2B5EF4-FFF2-40B4-BE49-F238E27FC236}">
                  <a16:creationId xmlns:a16="http://schemas.microsoft.com/office/drawing/2014/main" id="{CA0790C0-A3CD-62A5-CCD9-F32D7854C3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479" t="17826" b="9171"/>
            <a:stretch/>
          </p:blipFill>
          <p:spPr>
            <a:xfrm>
              <a:off x="370777" y="4186434"/>
              <a:ext cx="3700428" cy="1855061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B4586F-F4BE-CFD6-FD1F-172D5D1D67CE}"/>
                </a:ext>
              </a:extLst>
            </p:cNvPr>
            <p:cNvSpPr txBox="1"/>
            <p:nvPr/>
          </p:nvSpPr>
          <p:spPr>
            <a:xfrm>
              <a:off x="286785" y="6105277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es-co" sz="1600">
                  <a:latin typeface="Arial" panose="020B0604020202020204" pitchFamily="34" charset="0"/>
                  <a:cs typeface="Arial" panose="020B0604020202020204" pitchFamily="34" charset="0"/>
                </a:rPr>
                <a:t>Edificios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12E59A8-557D-8568-0CED-A56FBD3AD79A}"/>
              </a:ext>
            </a:extLst>
          </p:cNvPr>
          <p:cNvGrpSpPr/>
          <p:nvPr/>
        </p:nvGrpSpPr>
        <p:grpSpPr>
          <a:xfrm>
            <a:off x="4108460" y="4192170"/>
            <a:ext cx="3837891" cy="2284830"/>
            <a:chOff x="4108460" y="4192170"/>
            <a:chExt cx="3837891" cy="228483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918549C-8354-8F5C-1D80-22A5992ACA7E}"/>
                </a:ext>
              </a:extLst>
            </p:cNvPr>
            <p:cNvSpPr txBox="1"/>
            <p:nvPr/>
          </p:nvSpPr>
          <p:spPr>
            <a:xfrm>
              <a:off x="4108460" y="6138446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es-co" sz="1600">
                  <a:latin typeface="Arial" panose="020B0604020202020204" pitchFamily="34" charset="0"/>
                  <a:cs typeface="Arial" panose="020B0604020202020204" pitchFamily="34" charset="0"/>
                </a:rPr>
                <a:t>Túneles, minas y acueductos</a:t>
              </a:r>
            </a:p>
          </p:txBody>
        </p:sp>
        <p:pic>
          <p:nvPicPr>
            <p:cNvPr id="3" name="Picture 2" descr="A wooden structure in a dirt hill&#10;&#10;Description automatically generated">
              <a:extLst>
                <a:ext uri="{FF2B5EF4-FFF2-40B4-BE49-F238E27FC236}">
                  <a16:creationId xmlns:a16="http://schemas.microsoft.com/office/drawing/2014/main" id="{F3C9DDA7-498C-0BE5-23C9-B50D222C74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-2" t="27267" r="-623" b="35417"/>
            <a:stretch/>
          </p:blipFill>
          <p:spPr>
            <a:xfrm>
              <a:off x="4212552" y="4192170"/>
              <a:ext cx="3733799" cy="184709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04973B4-2E2E-2335-4C91-9BD3578AD3C1}"/>
              </a:ext>
            </a:extLst>
          </p:cNvPr>
          <p:cNvGrpSpPr/>
          <p:nvPr/>
        </p:nvGrpSpPr>
        <p:grpSpPr>
          <a:xfrm>
            <a:off x="265160" y="1712975"/>
            <a:ext cx="3839417" cy="2266302"/>
            <a:chOff x="265160" y="1712975"/>
            <a:chExt cx="3839417" cy="22663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B183A7B-7521-C141-79EB-95D10AF91A31}"/>
                </a:ext>
              </a:extLst>
            </p:cNvPr>
            <p:cNvSpPr txBox="1"/>
            <p:nvPr/>
          </p:nvSpPr>
          <p:spPr>
            <a:xfrm>
              <a:off x="265160" y="3640723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es-co" sz="1600">
                  <a:latin typeface="Arial" panose="020B0604020202020204" pitchFamily="34" charset="0"/>
                  <a:cs typeface="Arial" panose="020B0604020202020204" pitchFamily="34" charset="0"/>
                </a:rPr>
                <a:t>Cerca de ríos y lagos</a:t>
              </a:r>
            </a:p>
          </p:txBody>
        </p:sp>
        <p:pic>
          <p:nvPicPr>
            <p:cNvPr id="7" name="Picture 6" descr="A body of water with trees and a road in the background&#10;&#10;Description automatically generated">
              <a:extLst>
                <a:ext uri="{FF2B5EF4-FFF2-40B4-BE49-F238E27FC236}">
                  <a16:creationId xmlns:a16="http://schemas.microsoft.com/office/drawing/2014/main" id="{F88AED23-C938-B01D-4A18-17C3FB1B1B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18357" b="6932"/>
            <a:stretch/>
          </p:blipFill>
          <p:spPr>
            <a:xfrm>
              <a:off x="370777" y="1712975"/>
              <a:ext cx="3733800" cy="18550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04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A white background with snow&#10;&#10;Description automatically generated">
            <a:extLst>
              <a:ext uri="{FF2B5EF4-FFF2-40B4-BE49-F238E27FC236}">
                <a16:creationId xmlns:a16="http://schemas.microsoft.com/office/drawing/2014/main" id="{87162234-8D63-FD3F-BE99-6A5F0CA49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841" b="29271"/>
          <a:stretch/>
        </p:blipFill>
        <p:spPr>
          <a:xfrm>
            <a:off x="8709" y="2819400"/>
            <a:ext cx="12192000" cy="40386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89" y="1066800"/>
            <a:ext cx="5938710" cy="537948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Si fuera un biólogo especializado en murciélagos, ¿qué tipo de datos recopilaría?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Recopilar datos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693E7520-7FD4-51AA-BA59-39F920A4DC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094286" cy="1232367"/>
          </a:xfrm>
        </p:spPr>
        <p:txBody>
          <a:bodyPr rtlCol="0"/>
          <a:lstStyle/>
          <a:p>
            <a:pPr rtl="0">
              <a:lnSpc>
                <a:spcPts val="2360"/>
              </a:lnSpc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Dese la vuelta y hable con un compañero de apoyo y responda a la siguiente pregunta. Después de que usted y su compañero hayan compartido ideas, entonces compartirán con todo el grupo.</a:t>
            </a: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19140F-86F8-98FA-30B0-EFCF36763A60}"/>
              </a:ext>
            </a:extLst>
          </p:cNvPr>
          <p:cNvSpPr txBox="1"/>
          <p:nvPr/>
        </p:nvSpPr>
        <p:spPr>
          <a:xfrm>
            <a:off x="296319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 y hora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2B37F6-8BCA-0076-FEBE-7F97AB04FF62}"/>
              </a:ext>
            </a:extLst>
          </p:cNvPr>
          <p:cNvSpPr txBox="1"/>
          <p:nvPr/>
        </p:nvSpPr>
        <p:spPr>
          <a:xfrm>
            <a:off x="3274804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Ubicación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B7382F-E03F-6418-87B0-CD77D773A9A1}"/>
              </a:ext>
            </a:extLst>
          </p:cNvPr>
          <p:cNvSpPr txBox="1"/>
          <p:nvPr/>
        </p:nvSpPr>
        <p:spPr>
          <a:xfrm>
            <a:off x="6253289" y="3394446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Temperatura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área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D6C73E-9EE3-9832-99AA-3C33AEE1DEF9}"/>
              </a:ext>
            </a:extLst>
          </p:cNvPr>
          <p:cNvSpPr txBox="1"/>
          <p:nvPr/>
        </p:nvSpPr>
        <p:spPr>
          <a:xfrm>
            <a:off x="9231775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Macho o hembra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BD7F6-81A5-6310-783A-058160252397}"/>
              </a:ext>
            </a:extLst>
          </p:cNvPr>
          <p:cNvSpPr txBox="1"/>
          <p:nvPr/>
        </p:nvSpPr>
        <p:spPr>
          <a:xfrm>
            <a:off x="296319" y="4426412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Peso (en gramos)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92ADD7-296C-78EE-1825-03ECDFE25D1B}"/>
              </a:ext>
            </a:extLst>
          </p:cNvPr>
          <p:cNvSpPr txBox="1"/>
          <p:nvPr/>
        </p:nvSpPr>
        <p:spPr>
          <a:xfrm>
            <a:off x="3274804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Mediciones de longitud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0724F8-7F49-0051-79E2-E80135E3257A}"/>
              </a:ext>
            </a:extLst>
          </p:cNvPr>
          <p:cNvSpPr txBox="1"/>
          <p:nvPr/>
        </p:nvSpPr>
        <p:spPr>
          <a:xfrm>
            <a:off x="6253289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las alas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01CDB8-AF90-6A24-B9D4-986B47073F24}"/>
              </a:ext>
            </a:extLst>
          </p:cNvPr>
          <p:cNvSpPr txBox="1"/>
          <p:nvPr/>
        </p:nvSpPr>
        <p:spPr>
          <a:xfrm>
            <a:off x="9231775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de pelaje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longitud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EDC9D58-0288-F52D-5B07-F13C66CFE079}"/>
              </a:ext>
            </a:extLst>
          </p:cNvPr>
          <p:cNvSpPr txBox="1"/>
          <p:nvPr/>
        </p:nvSpPr>
        <p:spPr>
          <a:xfrm>
            <a:off x="29631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Edad: joven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adulto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A30713-91A5-EAA6-C411-4B75DA98E52D}"/>
              </a:ext>
            </a:extLst>
          </p:cNvPr>
          <p:cNvSpPr txBox="1"/>
          <p:nvPr/>
        </p:nvSpPr>
        <p:spPr>
          <a:xfrm>
            <a:off x="3274804" y="5602069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Presencia de calcar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099836D-9D6E-30BA-0B46-05486DFB85BD}"/>
              </a:ext>
            </a:extLst>
          </p:cNvPr>
          <p:cNvSpPr txBox="1"/>
          <p:nvPr/>
        </p:nvSpPr>
        <p:spPr>
          <a:xfrm>
            <a:off x="625328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reproductiva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BBA09FE-729F-D0FC-4B8A-CF2C1EB09554}"/>
              </a:ext>
            </a:extLst>
          </p:cNvPr>
          <p:cNvCxnSpPr/>
          <p:nvPr/>
        </p:nvCxnSpPr>
        <p:spPr>
          <a:xfrm>
            <a:off x="5715000" y="1066800"/>
            <a:ext cx="0" cy="1232367"/>
          </a:xfrm>
          <a:prstGeom prst="line">
            <a:avLst/>
          </a:prstGeom>
          <a:ln w="285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8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earing a mask and gloves holding a cotton swab&#10;&#10;Description automatically generated">
            <a:extLst>
              <a:ext uri="{FF2B5EF4-FFF2-40B4-BE49-F238E27FC236}">
                <a16:creationId xmlns:a16="http://schemas.microsoft.com/office/drawing/2014/main" id="{7FAFF91E-897B-F2C0-FEED-F9FD0AE3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51"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Importancia de estudiar a los murciélagos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2530316"/>
            <a:ext cx="5551486" cy="1066800"/>
          </a:xfrm>
        </p:spPr>
        <p:txBody>
          <a:bodyPr rtlCol="0"/>
          <a:lstStyle/>
          <a:p>
            <a:pPr rtl="0"/>
            <a:r>
              <a:rPr lang="es-co" sz="2200" dirty="0">
                <a:latin typeface="Arial" panose="020B0604020202020204" pitchFamily="34" charset="0"/>
                <a:cs typeface="Arial" panose="020B0604020202020204" pitchFamily="34" charset="0"/>
              </a:rPr>
              <a:t>¿Por qué es importante que los biólogos especializados en murciélagos estudien a los murciélagos?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399087" cy="1191603"/>
          </a:xfrm>
        </p:spPr>
        <p:txBody>
          <a:bodyPr rtlCol="0"/>
          <a:lstStyle/>
          <a:p>
            <a:pPr rtl="0">
              <a:lnSpc>
                <a:spcPts val="2360"/>
              </a:lnSpc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Dese la vuelta y hable con un compañero de apoyo y responda a la siguiente pregunta. Después de que usted y su compañero hayan compartido ideas, entonces compartirán con todo el grupo.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70" y="3581400"/>
            <a:ext cx="5408232" cy="30480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Para identificar especies en un área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Para cuantificar la salud del murciélago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Para rastrear la salud de los murciélagos a lo largo del tiempo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Para determinar las características de una especie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Para determinar la condición/éxito de reproducción</a:t>
            </a:r>
          </a:p>
          <a:p>
            <a:pPr marL="457200" lvl="1" indent="0" rtl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66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D27A4B8-B634-4DE8-308B-4EDEF0C884B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3428999"/>
            <a:ext cx="12192000" cy="3429001"/>
            <a:chOff x="0" y="3428999"/>
            <a:chExt cx="12192000" cy="3429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6F6807-ECF8-8403-CB72-262B65124C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rgbClr val="21A6B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93A2A9-ABDF-C4D0-98E5-B464A8BD450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5"/>
            <a:srcRect l="48462" t="17620" b="47907"/>
            <a:stretch/>
          </p:blipFill>
          <p:spPr>
            <a:xfrm flipH="1">
              <a:off x="7086600" y="3428999"/>
              <a:ext cx="5105400" cy="3429001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689" y="1066800"/>
            <a:ext cx="8834311" cy="537948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¿Cómo los biólogos capturan a los murciélagos?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Capturar murciélagos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nline Media 2" descr="Bat Squad! Shorts: Logan Explains Mist Netting">
            <a:hlinkClick r:id="" action="ppaction://media"/>
            <a:extLst>
              <a:ext uri="{FF2B5EF4-FFF2-40B4-BE49-F238E27FC236}">
                <a16:creationId xmlns:a16="http://schemas.microsoft.com/office/drawing/2014/main" id="{D44FA10B-1FE8-00F3-4B41-60F96CBCD09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92575" y="1963590"/>
            <a:ext cx="5695191" cy="3217782"/>
          </a:xfrm>
          <a:prstGeom prst="rect">
            <a:avLst/>
          </a:prstGeom>
        </p:spPr>
      </p:pic>
      <p:pic>
        <p:nvPicPr>
          <p:cNvPr id="5" name="Online Media 7" descr="Banding Bats for Research">
            <a:hlinkClick r:id="" action="ppaction://media"/>
            <a:extLst>
              <a:ext uri="{FF2B5EF4-FFF2-40B4-BE49-F238E27FC236}">
                <a16:creationId xmlns:a16="http://schemas.microsoft.com/office/drawing/2014/main" id="{16DB3E0D-A4AE-C82B-C04B-5B72892DD20B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6157810" y="1954401"/>
            <a:ext cx="5711847" cy="3227193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BE6ABBD4-6975-C531-37B5-7C55EA388885}"/>
              </a:ext>
            </a:extLst>
          </p:cNvPr>
          <p:cNvSpPr txBox="1">
            <a:spLocks/>
          </p:cNvSpPr>
          <p:nvPr/>
        </p:nvSpPr>
        <p:spPr>
          <a:xfrm>
            <a:off x="309689" y="5600700"/>
            <a:ext cx="11559968" cy="73202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00000"/>
              </a:lnSpc>
            </a:pPr>
            <a:r>
              <a:rPr lang="es-co" sz="2000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notaron sobre la forma en que los biólogos manipulaban a los murciélagos?</a:t>
            </a:r>
          </a:p>
          <a:p>
            <a:pPr rtl="0">
              <a:lnSpc>
                <a:spcPct val="100000"/>
              </a:lnSpc>
            </a:pPr>
            <a:r>
              <a:rPr lang="es-co" sz="2000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los científicos usan redes de niebla?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8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1795946-313F-CF17-EFD7-66D8947DFAA1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rgbClr val="0201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srgbClr val="020102"/>
              </a:solidFill>
            </a:endParaRPr>
          </a:p>
        </p:txBody>
      </p:sp>
      <p:pic>
        <p:nvPicPr>
          <p:cNvPr id="6" name="Picture 5" descr="A person wearing a mask and gloves holding a cotton swab&#10;&#10;Description automatically generated">
            <a:extLst>
              <a:ext uri="{FF2B5EF4-FFF2-40B4-BE49-F238E27FC236}">
                <a16:creationId xmlns:a16="http://schemas.microsoft.com/office/drawing/2014/main" id="{7FAFF91E-897B-F2C0-FEED-F9FD0AE3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51"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551486" cy="4876800"/>
          </a:xfrm>
        </p:spPr>
        <p:txBody>
          <a:bodyPr rtlCol="0"/>
          <a:lstStyle/>
          <a:p>
            <a:pPr rtl="0">
              <a:lnSpc>
                <a:spcPts val="2360"/>
              </a:lnSpc>
            </a:pPr>
            <a:r>
              <a:rPr lang="es-co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Hoy va a ser un biólogo de murciélagos y tomará medidas biométricas que incluyen medir el antebrazo derecho, pesar los murciélagos, </a:t>
            </a:r>
            <a:br>
              <a:rPr lang="es-co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observar el color del pelaje, etc., así como hacer otras observaciones.</a:t>
            </a:r>
          </a:p>
          <a:p>
            <a:pPr rtl="0">
              <a:lnSpc>
                <a:spcPts val="2360"/>
              </a:lnSpc>
            </a:pPr>
            <a:r>
              <a:rPr lang="es-co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Llenará la hoja de datos sobre 5 murciélagos norteamericanos tomando medidas y utilizando datos recopilados por otros científicos en las </a:t>
            </a:r>
            <a:br>
              <a:rPr lang="es-co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tarjetas de información sobre murciélagos.</a:t>
            </a: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bat on a rock&#10;&#10;Description automatically generated">
            <a:extLst>
              <a:ext uri="{FF2B5EF4-FFF2-40B4-BE49-F238E27FC236}">
                <a16:creationId xmlns:a16="http://schemas.microsoft.com/office/drawing/2014/main" id="{AA75FA42-C493-C180-0D9C-F9E74014E8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9091" t="28040" r="-1" b="3755"/>
          <a:stretch/>
        </p:blipFill>
        <p:spPr>
          <a:xfrm>
            <a:off x="4876800" y="0"/>
            <a:ext cx="7315200" cy="685800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F0E2CA-2A3C-8091-AE96-A469844EC9F5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FA5D9DD-3FEE-23A6-FAE1-0574930ABE61}"/>
              </a:ext>
            </a:extLst>
          </p:cNvPr>
          <p:cNvSpPr txBox="1">
            <a:spLocks/>
          </p:cNvSpPr>
          <p:nvPr/>
        </p:nvSpPr>
        <p:spPr>
          <a:xfrm>
            <a:off x="10363200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de cola libre 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Durham</a:t>
            </a:r>
          </a:p>
        </p:txBody>
      </p:sp>
    </p:spTree>
    <p:extLst>
      <p:ext uri="{BB962C8B-B14F-4D97-AF65-F5344CB8AC3E}">
        <p14:creationId xmlns:p14="http://schemas.microsoft.com/office/powerpoint/2010/main" val="3462491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A white background with snow&#10;&#10;Description automatically generated">
            <a:extLst>
              <a:ext uri="{FF2B5EF4-FFF2-40B4-BE49-F238E27FC236}">
                <a16:creationId xmlns:a16="http://schemas.microsoft.com/office/drawing/2014/main" id="{87162234-8D63-FD3F-BE99-6A5F0CA49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841" b="29271"/>
          <a:stretch/>
        </p:blipFill>
        <p:spPr>
          <a:xfrm>
            <a:off x="8709" y="2819400"/>
            <a:ext cx="12192000" cy="40386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57601" y="1066799"/>
            <a:ext cx="8000996" cy="1366961"/>
          </a:xfrm>
        </p:spPr>
        <p:txBody>
          <a:bodyPr rtlCol="0"/>
          <a:lstStyle/>
          <a:p>
            <a:pPr rtl="0"/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¿Qué medidas no tuvo en cuenta y por qué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serían importantes?</a:t>
            </a:r>
          </a:p>
          <a:p>
            <a:pPr rtl="0"/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¿Por qué los biólogos de murciélagos necesitan varios tipos de información para identificar de forma correcta las especies de murciélagos?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Tipos de datos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A19140F-86F8-98FA-30B0-EFCF36763A60}"/>
              </a:ext>
            </a:extLst>
          </p:cNvPr>
          <p:cNvSpPr txBox="1"/>
          <p:nvPr/>
        </p:nvSpPr>
        <p:spPr>
          <a:xfrm>
            <a:off x="296319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 y hora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2B37F6-8BCA-0076-FEBE-7F97AB04FF62}"/>
              </a:ext>
            </a:extLst>
          </p:cNvPr>
          <p:cNvSpPr txBox="1"/>
          <p:nvPr/>
        </p:nvSpPr>
        <p:spPr>
          <a:xfrm>
            <a:off x="3274804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Ubicación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B7382F-E03F-6418-87B0-CD77D773A9A1}"/>
              </a:ext>
            </a:extLst>
          </p:cNvPr>
          <p:cNvSpPr txBox="1"/>
          <p:nvPr/>
        </p:nvSpPr>
        <p:spPr>
          <a:xfrm>
            <a:off x="6253289" y="3394446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Temperatura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área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D6C73E-9EE3-9832-99AA-3C33AEE1DEF9}"/>
              </a:ext>
            </a:extLst>
          </p:cNvPr>
          <p:cNvSpPr txBox="1"/>
          <p:nvPr/>
        </p:nvSpPr>
        <p:spPr>
          <a:xfrm>
            <a:off x="9231775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Macho o hembra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BD7F6-81A5-6310-783A-058160252397}"/>
              </a:ext>
            </a:extLst>
          </p:cNvPr>
          <p:cNvSpPr txBox="1"/>
          <p:nvPr/>
        </p:nvSpPr>
        <p:spPr>
          <a:xfrm>
            <a:off x="296319" y="4426412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Peso (en gramos)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92ADD7-296C-78EE-1825-03ECDFE25D1B}"/>
              </a:ext>
            </a:extLst>
          </p:cNvPr>
          <p:cNvSpPr txBox="1"/>
          <p:nvPr/>
        </p:nvSpPr>
        <p:spPr>
          <a:xfrm>
            <a:off x="3274804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Mediciones de longitud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0724F8-7F49-0051-79E2-E80135E3257A}"/>
              </a:ext>
            </a:extLst>
          </p:cNvPr>
          <p:cNvSpPr txBox="1"/>
          <p:nvPr/>
        </p:nvSpPr>
        <p:spPr>
          <a:xfrm>
            <a:off x="6253289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las alas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01CDB8-AF90-6A24-B9D4-986B47073F24}"/>
              </a:ext>
            </a:extLst>
          </p:cNvPr>
          <p:cNvSpPr txBox="1"/>
          <p:nvPr/>
        </p:nvSpPr>
        <p:spPr>
          <a:xfrm>
            <a:off x="9231775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de pelaje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longitud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EDC9D58-0288-F52D-5B07-F13C66CFE079}"/>
              </a:ext>
            </a:extLst>
          </p:cNvPr>
          <p:cNvSpPr txBox="1"/>
          <p:nvPr/>
        </p:nvSpPr>
        <p:spPr>
          <a:xfrm>
            <a:off x="29631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Edad: joven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adulto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A30713-91A5-EAA6-C411-4B75DA98E52D}"/>
              </a:ext>
            </a:extLst>
          </p:cNvPr>
          <p:cNvSpPr txBox="1"/>
          <p:nvPr/>
        </p:nvSpPr>
        <p:spPr>
          <a:xfrm>
            <a:off x="3274804" y="5602069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Presencia de calcar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099836D-9D6E-30BA-0B46-05486DFB85BD}"/>
              </a:ext>
            </a:extLst>
          </p:cNvPr>
          <p:cNvSpPr txBox="1"/>
          <p:nvPr/>
        </p:nvSpPr>
        <p:spPr>
          <a:xfrm>
            <a:off x="625328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co" b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reproductiva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BBA09FE-729F-D0FC-4B8A-CF2C1EB09554}"/>
              </a:ext>
            </a:extLst>
          </p:cNvPr>
          <p:cNvCxnSpPr>
            <a:cxnSpLocks/>
          </p:cNvCxnSpPr>
          <p:nvPr/>
        </p:nvCxnSpPr>
        <p:spPr>
          <a:xfrm>
            <a:off x="3289395" y="1066800"/>
            <a:ext cx="0" cy="1366960"/>
          </a:xfrm>
          <a:prstGeom prst="line">
            <a:avLst/>
          </a:prstGeom>
          <a:ln w="285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B73C60BC-9923-A40A-9A16-9BD4CC479D48}"/>
              </a:ext>
            </a:extLst>
          </p:cNvPr>
          <p:cNvSpPr txBox="1">
            <a:spLocks/>
          </p:cNvSpPr>
          <p:nvPr/>
        </p:nvSpPr>
        <p:spPr>
          <a:xfrm>
            <a:off x="315914" y="1066800"/>
            <a:ext cx="2605265" cy="1232367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2360"/>
              </a:lnSpc>
            </a:pPr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Al comienzo de esta lección, identificamos los tipos de datos que recopilaríamos. </a:t>
            </a:r>
          </a:p>
          <a:p>
            <a:pPr rtl="0"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41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Preguntas de debate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90742"/>
            <a:ext cx="5399088" cy="1066800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Debata las siguientes cuestiones: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2157542"/>
            <a:ext cx="5255831" cy="2422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¿En que se asemeja esta actividad a lo que haría un biólogo de murciélagos en el campo? ¿En qué se diferencia?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¿Por qué cree que es importante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ayudar a los murciélagos?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¿Cómo podrían ayudar a los murciélagos en su casa o escuela?</a:t>
            </a:r>
          </a:p>
          <a:p>
            <a:pPr lvl="1" rtl="0"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rtl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bat flying in the air&#10;&#10;Description automatically generated">
            <a:extLst>
              <a:ext uri="{FF2B5EF4-FFF2-40B4-BE49-F238E27FC236}">
                <a16:creationId xmlns:a16="http://schemas.microsoft.com/office/drawing/2014/main" id="{6DEEDBFE-2123-61BF-AAEC-A9DF07B890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25165" r="15625"/>
          <a:stretch/>
        </p:blipFill>
        <p:spPr>
          <a:xfrm>
            <a:off x="6121399" y="0"/>
            <a:ext cx="609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7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6009</TotalTime>
  <Words>617</Words>
  <Application>Microsoft Office PowerPoint</Application>
  <PresentationFormat>Widescreen</PresentationFormat>
  <Paragraphs>92</Paragraphs>
  <Slides>10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ITC Avant Garde Pro Bk</vt:lpstr>
      <vt:lpstr>Foundry Gridnik ExtraBold</vt:lpstr>
      <vt:lpstr>ITC Avant Garde Pro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RISING UP  TO END BAT EXTINCTIONS WORLDWIDE</dc:title>
  <dc:creator>Tiffany Liller</dc:creator>
  <cp:lastModifiedBy>TIESPL - Team</cp:lastModifiedBy>
  <cp:revision>77</cp:revision>
  <dcterms:created xsi:type="dcterms:W3CDTF">2020-01-05T21:24:49Z</dcterms:created>
  <dcterms:modified xsi:type="dcterms:W3CDTF">2024-11-07T06:25:54Z</dcterms:modified>
</cp:coreProperties>
</file>