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48" r:id="rId1"/>
  </p:sldMasterIdLst>
  <p:notesMasterIdLst>
    <p:notesMasterId r:id="rId28"/>
  </p:notesMasterIdLst>
  <p:sldIdLst>
    <p:sldId id="256" r:id="rId2"/>
    <p:sldId id="271" r:id="rId3"/>
    <p:sldId id="273" r:id="rId4"/>
    <p:sldId id="274" r:id="rId5"/>
    <p:sldId id="280" r:id="rId6"/>
    <p:sldId id="281" r:id="rId7"/>
    <p:sldId id="282" r:id="rId8"/>
    <p:sldId id="283" r:id="rId9"/>
    <p:sldId id="284" r:id="rId10"/>
    <p:sldId id="285" r:id="rId11"/>
    <p:sldId id="286" r:id="rId12"/>
    <p:sldId id="275" r:id="rId13"/>
    <p:sldId id="287" r:id="rId14"/>
    <p:sldId id="289" r:id="rId15"/>
    <p:sldId id="290" r:id="rId16"/>
    <p:sldId id="288" r:id="rId17"/>
    <p:sldId id="277" r:id="rId18"/>
    <p:sldId id="291" r:id="rId19"/>
    <p:sldId id="293" r:id="rId20"/>
    <p:sldId id="294" r:id="rId21"/>
    <p:sldId id="295" r:id="rId22"/>
    <p:sldId id="296" r:id="rId23"/>
    <p:sldId id="297" r:id="rId24"/>
    <p:sldId id="298" r:id="rId25"/>
    <p:sldId id="299" r:id="rId26"/>
    <p:sldId id="279" r:id="rId27"/>
  </p:sldIdLst>
  <p:sldSz cx="12192000" cy="6858000"/>
  <p:notesSz cx="6858000" cy="9144000"/>
  <p:embeddedFontLst>
    <p:embeddedFont>
      <p:font typeface="Foundry Gridnik ExtraBold" panose="02000000000000000000" pitchFamily="50" charset="0"/>
      <p:bold r:id="rId29"/>
      <p:italic r:id="rId30"/>
      <p:boldItalic r:id="rId31"/>
    </p:embeddedFont>
    <p:embeddedFont>
      <p:font typeface="ITC Avant Garde Pro Bk" panose="02000503030000020004" pitchFamily="50" charset="0"/>
      <p:regular r:id="rId32"/>
    </p:embeddedFont>
    <p:embeddedFont>
      <p:font typeface="ITC Avant Garde Pro Md" panose="02000607030000020004" pitchFamily="2" charset="0"/>
      <p:regular r:id="rId33"/>
      <p:bold r:id="rId34"/>
    </p:embeddedFont>
  </p:embeddedFontLst>
  <p:defaultTextStyle>
    <a:defPPr rtl="0"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176" userDrawn="1">
          <p15:clr>
            <a:srgbClr val="A4A3A4"/>
          </p15:clr>
        </p15:guide>
        <p15:guide id="2" pos="7680" userDrawn="1">
          <p15:clr>
            <a:srgbClr val="A4A3A4"/>
          </p15:clr>
        </p15:guide>
        <p15:guide id="3" pos="7440" userDrawn="1">
          <p15:clr>
            <a:srgbClr val="A4A3A4"/>
          </p15:clr>
        </p15:guide>
        <p15:guide id="4" pos="240" userDrawn="1">
          <p15:clr>
            <a:srgbClr val="A4A3A4"/>
          </p15:clr>
        </p15:guide>
        <p15:guide id="5" orient="horz" pos="816" userDrawn="1">
          <p15:clr>
            <a:srgbClr val="A4A3A4"/>
          </p15:clr>
        </p15:guide>
        <p15:guide id="6" pos="3984" userDrawn="1">
          <p15:clr>
            <a:srgbClr val="A4A3A4"/>
          </p15:clr>
        </p15:guide>
        <p15:guide id="7" orient="horz" pos="2544" userDrawn="1">
          <p15:clr>
            <a:srgbClr val="A4A3A4"/>
          </p15:clr>
        </p15:guide>
        <p15:guide id="8" orient="horz" pos="283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20102"/>
    <a:srgbClr val="21A6B5"/>
    <a:srgbClr val="000200"/>
    <a:srgbClr val="1F127A"/>
    <a:srgbClr val="000000"/>
    <a:srgbClr val="F4F4F6"/>
    <a:srgbClr val="7F7F7F"/>
    <a:srgbClr val="F74A4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967"/>
    <p:restoredTop sz="94602"/>
  </p:normalViewPr>
  <p:slideViewPr>
    <p:cSldViewPr snapToObjects="1">
      <p:cViewPr varScale="1">
        <p:scale>
          <a:sx n="98" d="100"/>
          <a:sy n="98" d="100"/>
        </p:scale>
        <p:origin x="1398" y="90"/>
      </p:cViewPr>
      <p:guideLst>
        <p:guide orient="horz" pos="4176"/>
        <p:guide pos="7680"/>
        <p:guide pos="7440"/>
        <p:guide pos="240"/>
        <p:guide orient="horz" pos="816"/>
        <p:guide pos="3984"/>
        <p:guide orient="horz" pos="2544"/>
        <p:guide orient="horz" pos="283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font" Target="fonts/font6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5.fntdata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4.fntdata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font" Target="fonts/font2.fntdata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1530710D-2CED-864C-9BEE-EEB267EBF7D4}" type="datetimeFigureOut">
              <a:rPr lang="en-US" smtClean="0"/>
              <a:t>11/7/2024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es-co"/>
              <a:t>Click to edit Master text styles</a:t>
            </a:r>
          </a:p>
          <a:p>
            <a:pPr lvl="1" rtl="0"/>
            <a:r>
              <a:rPr lang="es-co"/>
              <a:t>Second level</a:t>
            </a:r>
          </a:p>
          <a:p>
            <a:pPr lvl="2" rtl="0"/>
            <a:r>
              <a:rPr lang="es-co"/>
              <a:t>Third level</a:t>
            </a:r>
          </a:p>
          <a:p>
            <a:pPr lvl="3" rtl="0"/>
            <a:r>
              <a:rPr lang="es-co"/>
              <a:t>Fourth level</a:t>
            </a:r>
          </a:p>
          <a:p>
            <a:pPr lvl="4" rtl="0"/>
            <a:r>
              <a:rPr lang="es-co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DB6C4336-2172-A343-8FF8-E28EAE14E8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11319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DB6C4336-2172-A343-8FF8-E28EAE14E89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648508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DB6C4336-2172-A343-8FF8-E28EAE14E895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504965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DB6C4336-2172-A343-8FF8-E28EAE14E895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090564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DB6C4336-2172-A343-8FF8-E28EAE14E895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116327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DB6C4336-2172-A343-8FF8-E28EAE14E895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76825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DB6C4336-2172-A343-8FF8-E28EAE14E895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500985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DB6C4336-2172-A343-8FF8-E28EAE14E895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660792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DB6C4336-2172-A343-8FF8-E28EAE14E895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115890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DB6C4336-2172-A343-8FF8-E28EAE14E895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438695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DB6C4336-2172-A343-8FF8-E28EAE14E895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085609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DB6C4336-2172-A343-8FF8-E28EAE14E895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72481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DB6C4336-2172-A343-8FF8-E28EAE14E89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804736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DB6C4336-2172-A343-8FF8-E28EAE14E895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077031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DB6C4336-2172-A343-8FF8-E28EAE14E895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727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DB6C4336-2172-A343-8FF8-E28EAE14E895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830461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DB6C4336-2172-A343-8FF8-E28EAE14E895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336469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DB6C4336-2172-A343-8FF8-E28EAE14E895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46676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DB6C4336-2172-A343-8FF8-E28EAE14E895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10396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DB6C4336-2172-A343-8FF8-E28EAE14E895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836581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DB6C4336-2172-A343-8FF8-E28EAE14E895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411430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DB6C4336-2172-A343-8FF8-E28EAE14E895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17827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DB6C4336-2172-A343-8FF8-E28EAE14E895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43629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DB6C4336-2172-A343-8FF8-E28EAE14E895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16429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rgbClr val="1F127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619575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">
    <p:bg>
      <p:bgPr>
        <a:solidFill>
          <a:srgbClr val="1F127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141670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8D582BCA-7296-6A4D-A4F1-BC3140789C0A}"/>
              </a:ext>
            </a:extLst>
          </p:cNvPr>
          <p:cNvCxnSpPr>
            <a:cxnSpLocks/>
          </p:cNvCxnSpPr>
          <p:nvPr userDrawn="1"/>
        </p:nvCxnSpPr>
        <p:spPr>
          <a:xfrm>
            <a:off x="392575" y="762000"/>
            <a:ext cx="11406850" cy="0"/>
          </a:xfrm>
          <a:prstGeom prst="line">
            <a:avLst/>
          </a:prstGeom>
          <a:ln w="41275">
            <a:solidFill>
              <a:srgbClr val="1F127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 Placeholder 18">
            <a:extLst>
              <a:ext uri="{FF2B5EF4-FFF2-40B4-BE49-F238E27FC236}">
                <a16:creationId xmlns:a16="http://schemas.microsoft.com/office/drawing/2014/main" id="{93D3ECD2-A634-9447-859C-9CCDE9A1496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15913" y="381000"/>
            <a:ext cx="10504487" cy="422275"/>
          </a:xfrm>
          <a:prstGeom prst="rect">
            <a:avLst/>
          </a:prstGeom>
        </p:spPr>
        <p:txBody>
          <a:bodyPr rtlCol="0"/>
          <a:lstStyle>
            <a:lvl1pPr marL="0" indent="0">
              <a:buNone/>
              <a:defRPr sz="2000" b="1" i="0">
                <a:solidFill>
                  <a:srgbClr val="1F127A"/>
                </a:solidFill>
                <a:latin typeface="Foundry Gridnik ExtraBold" panose="02000000000000000000" pitchFamily="2" charset="77"/>
              </a:defRPr>
            </a:lvl1pPr>
          </a:lstStyle>
          <a:p>
            <a:pPr lvl="0" rtl="0"/>
            <a:r>
              <a:rPr lang="es-co"/>
              <a:t>Section Title</a:t>
            </a:r>
          </a:p>
        </p:txBody>
      </p:sp>
      <p:sp>
        <p:nvSpPr>
          <p:cNvPr id="23" name="Text Placeholder 21">
            <a:extLst>
              <a:ext uri="{FF2B5EF4-FFF2-40B4-BE49-F238E27FC236}">
                <a16:creationId xmlns:a16="http://schemas.microsoft.com/office/drawing/2014/main" id="{4F14C686-6039-7B48-815C-2CDBBC23DEA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15913" y="990600"/>
            <a:ext cx="5780087" cy="533400"/>
          </a:xfrm>
          <a:prstGeom prst="rect">
            <a:avLst/>
          </a:prstGeom>
        </p:spPr>
        <p:txBody>
          <a:bodyPr rtlCol="0"/>
          <a:lstStyle>
            <a:lvl1pPr marL="0" indent="0">
              <a:buNone/>
              <a:defRPr sz="2800" b="1" i="0">
                <a:solidFill>
                  <a:srgbClr val="7F7F7F"/>
                </a:solidFill>
                <a:latin typeface="ITC Avant Garde Pro Md" panose="020B0602020202020204" pitchFamily="34" charset="77"/>
              </a:defRPr>
            </a:lvl1pPr>
          </a:lstStyle>
          <a:p>
            <a:pPr lvl="0" rtl="0"/>
            <a:r>
              <a:rPr lang="es-co" sz="2800"/>
              <a:t>Header</a:t>
            </a:r>
            <a:endParaRPr lang="en-US" dirty="0"/>
          </a:p>
        </p:txBody>
      </p:sp>
      <p:sp>
        <p:nvSpPr>
          <p:cNvPr id="38" name="Text Placeholder 32">
            <a:extLst>
              <a:ext uri="{FF2B5EF4-FFF2-40B4-BE49-F238E27FC236}">
                <a16:creationId xmlns:a16="http://schemas.microsoft.com/office/drawing/2014/main" id="{B6785A59-A5BA-5F43-A359-531755069AC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15913" y="1752600"/>
            <a:ext cx="8447087" cy="4340225"/>
          </a:xfrm>
          <a:prstGeom prst="rect">
            <a:avLst/>
          </a:prstGeom>
        </p:spPr>
        <p:txBody>
          <a:bodyPr rtlCol="0"/>
          <a:lstStyle>
            <a:lvl1pPr marL="0" indent="0">
              <a:buNone/>
              <a:defRPr sz="1800" b="0" i="0">
                <a:latin typeface="ITC Avant Garde Pro Bk" panose="020B0502020202020204" pitchFamily="34" charset="77"/>
              </a:defRPr>
            </a:lvl1pPr>
            <a:lvl2pPr marL="685800" indent="-228600">
              <a:buFontTx/>
              <a:buBlip>
                <a:blip r:embed="rId2"/>
              </a:buBlip>
              <a:defRPr sz="1800" b="0" i="0">
                <a:latin typeface="ITC Avant Garde Pro Bk" panose="020B0502020202020204" pitchFamily="34" charset="77"/>
              </a:defRPr>
            </a:lvl2pPr>
            <a:lvl3pPr>
              <a:buClr>
                <a:srgbClr val="21A6B5"/>
              </a:buClr>
              <a:defRPr sz="1400" b="0" i="0">
                <a:latin typeface="ITC Avant Garde Pro Bk" panose="020B0502020202020204" pitchFamily="34" charset="77"/>
              </a:defRPr>
            </a:lvl3pPr>
          </a:lstStyle>
          <a:p>
            <a:pPr lvl="0" rtl="0"/>
            <a:r>
              <a:rPr lang="es-co"/>
              <a:t>Body Copy</a:t>
            </a:r>
          </a:p>
          <a:p>
            <a:pPr lvl="1" rtl="0"/>
            <a:r>
              <a:rPr lang="es-co"/>
              <a:t>Second level</a:t>
            </a:r>
          </a:p>
          <a:p>
            <a:pPr lvl="2" rtl="0"/>
            <a:r>
              <a:rPr lang="es-co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0645244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8D582BCA-7296-6A4D-A4F1-BC3140789C0A}"/>
              </a:ext>
            </a:extLst>
          </p:cNvPr>
          <p:cNvCxnSpPr>
            <a:cxnSpLocks/>
          </p:cNvCxnSpPr>
          <p:nvPr userDrawn="1"/>
        </p:nvCxnSpPr>
        <p:spPr>
          <a:xfrm>
            <a:off x="392575" y="762000"/>
            <a:ext cx="11406850" cy="0"/>
          </a:xfrm>
          <a:prstGeom prst="line">
            <a:avLst/>
          </a:prstGeom>
          <a:ln w="41275">
            <a:solidFill>
              <a:srgbClr val="1F127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 Placeholder 18">
            <a:extLst>
              <a:ext uri="{FF2B5EF4-FFF2-40B4-BE49-F238E27FC236}">
                <a16:creationId xmlns:a16="http://schemas.microsoft.com/office/drawing/2014/main" id="{93D3ECD2-A634-9447-859C-9CCDE9A1496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15913" y="381000"/>
            <a:ext cx="10504487" cy="422275"/>
          </a:xfrm>
          <a:prstGeom prst="rect">
            <a:avLst/>
          </a:prstGeom>
        </p:spPr>
        <p:txBody>
          <a:bodyPr rtlCol="0"/>
          <a:lstStyle>
            <a:lvl1pPr marL="0" indent="0">
              <a:buNone/>
              <a:defRPr sz="2000" b="1" i="0">
                <a:solidFill>
                  <a:srgbClr val="1F127A"/>
                </a:solidFill>
                <a:latin typeface="Foundry Gridnik ExtraBold" panose="02000000000000000000" pitchFamily="2" charset="77"/>
              </a:defRPr>
            </a:lvl1pPr>
          </a:lstStyle>
          <a:p>
            <a:pPr lvl="0" rtl="0"/>
            <a:r>
              <a:rPr lang="es-co"/>
              <a:t>Section Title</a:t>
            </a:r>
          </a:p>
        </p:txBody>
      </p:sp>
      <p:sp>
        <p:nvSpPr>
          <p:cNvPr id="23" name="Text Placeholder 21">
            <a:extLst>
              <a:ext uri="{FF2B5EF4-FFF2-40B4-BE49-F238E27FC236}">
                <a16:creationId xmlns:a16="http://schemas.microsoft.com/office/drawing/2014/main" id="{4F14C686-6039-7B48-815C-2CDBBC23DEA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15913" y="990600"/>
            <a:ext cx="5780087" cy="533400"/>
          </a:xfrm>
          <a:prstGeom prst="rect">
            <a:avLst/>
          </a:prstGeom>
        </p:spPr>
        <p:txBody>
          <a:bodyPr rtlCol="0"/>
          <a:lstStyle>
            <a:lvl1pPr marL="0" indent="0">
              <a:buNone/>
              <a:defRPr sz="2800" b="1" i="0">
                <a:solidFill>
                  <a:srgbClr val="7F7F7F"/>
                </a:solidFill>
                <a:latin typeface="ITC Avant Garde Pro Md" panose="020B0602020202020204" pitchFamily="34" charset="77"/>
              </a:defRPr>
            </a:lvl1pPr>
          </a:lstStyle>
          <a:p>
            <a:pPr lvl="0" rtl="0"/>
            <a:r>
              <a:rPr lang="es-co" sz="2800"/>
              <a:t>Header</a:t>
            </a:r>
            <a:endParaRPr lang="en-US" dirty="0"/>
          </a:p>
        </p:txBody>
      </p:sp>
      <p:sp>
        <p:nvSpPr>
          <p:cNvPr id="9" name="Content Placeholder 3">
            <a:extLst>
              <a:ext uri="{FF2B5EF4-FFF2-40B4-BE49-F238E27FC236}">
                <a16:creationId xmlns:a16="http://schemas.microsoft.com/office/drawing/2014/main" id="{978BC3ED-7B3B-C647-88D9-02088AFE3A2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641638" y="1748967"/>
            <a:ext cx="5157787" cy="3684588"/>
          </a:xfrm>
          <a:prstGeom prst="rect">
            <a:avLst/>
          </a:prstGeom>
        </p:spPr>
        <p:txBody>
          <a:bodyPr rtlCol="0"/>
          <a:lstStyle>
            <a:lvl1pPr marL="0" indent="0">
              <a:buNone/>
              <a:defRPr/>
            </a:lvl1pPr>
          </a:lstStyle>
          <a:p>
            <a:pPr lvl="0" rtl="0"/>
            <a:endParaRPr lang="en-US" dirty="0"/>
          </a:p>
        </p:txBody>
      </p:sp>
      <p:sp>
        <p:nvSpPr>
          <p:cNvPr id="10" name="Text Placeholder 32">
            <a:extLst>
              <a:ext uri="{FF2B5EF4-FFF2-40B4-BE49-F238E27FC236}">
                <a16:creationId xmlns:a16="http://schemas.microsoft.com/office/drawing/2014/main" id="{6B609AA2-A314-3F49-AFF1-56242B574A07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15913" y="1752600"/>
            <a:ext cx="5780087" cy="4340225"/>
          </a:xfrm>
          <a:prstGeom prst="rect">
            <a:avLst/>
          </a:prstGeom>
        </p:spPr>
        <p:txBody>
          <a:bodyPr rtlCol="0"/>
          <a:lstStyle>
            <a:lvl1pPr marL="0" indent="0">
              <a:buNone/>
              <a:defRPr sz="1800" b="0" i="0">
                <a:latin typeface="ITC Avant Garde Pro Bk" panose="020B0502020202020204" pitchFamily="34" charset="77"/>
              </a:defRPr>
            </a:lvl1pPr>
            <a:lvl2pPr marL="685800" indent="-228600">
              <a:buFontTx/>
              <a:buBlip>
                <a:blip r:embed="rId2"/>
              </a:buBlip>
              <a:defRPr sz="1800" b="0" i="0">
                <a:latin typeface="ITC Avant Garde Pro Bk" panose="020B0502020202020204" pitchFamily="34" charset="77"/>
              </a:defRPr>
            </a:lvl2pPr>
            <a:lvl3pPr>
              <a:buClr>
                <a:srgbClr val="21A6B5"/>
              </a:buClr>
              <a:defRPr sz="1400" b="0" i="0">
                <a:latin typeface="ITC Avant Garde Pro Bk" panose="020B0502020202020204" pitchFamily="34" charset="77"/>
              </a:defRPr>
            </a:lvl3pPr>
          </a:lstStyle>
          <a:p>
            <a:pPr lvl="0" rtl="0"/>
            <a:r>
              <a:rPr lang="es-co"/>
              <a:t>Body Copy</a:t>
            </a:r>
          </a:p>
          <a:p>
            <a:pPr lvl="1" rtl="0"/>
            <a:r>
              <a:rPr lang="es-co"/>
              <a:t>Second level</a:t>
            </a:r>
          </a:p>
          <a:p>
            <a:pPr lvl="2" rtl="0"/>
            <a:r>
              <a:rPr lang="es-co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8878649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nten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8D582BCA-7296-6A4D-A4F1-BC3140789C0A}"/>
              </a:ext>
            </a:extLst>
          </p:cNvPr>
          <p:cNvCxnSpPr>
            <a:cxnSpLocks/>
          </p:cNvCxnSpPr>
          <p:nvPr userDrawn="1"/>
        </p:nvCxnSpPr>
        <p:spPr>
          <a:xfrm>
            <a:off x="392575" y="762000"/>
            <a:ext cx="5322426" cy="0"/>
          </a:xfrm>
          <a:prstGeom prst="line">
            <a:avLst/>
          </a:prstGeom>
          <a:ln w="41275">
            <a:solidFill>
              <a:srgbClr val="1F127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 Placeholder 18">
            <a:extLst>
              <a:ext uri="{FF2B5EF4-FFF2-40B4-BE49-F238E27FC236}">
                <a16:creationId xmlns:a16="http://schemas.microsoft.com/office/drawing/2014/main" id="{93D3ECD2-A634-9447-859C-9CCDE9A1496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15913" y="381000"/>
            <a:ext cx="10504487" cy="448716"/>
          </a:xfrm>
          <a:prstGeom prst="rect">
            <a:avLst/>
          </a:prstGeom>
        </p:spPr>
        <p:txBody>
          <a:bodyPr rtlCol="0"/>
          <a:lstStyle>
            <a:lvl1pPr marL="0" indent="0">
              <a:buNone/>
              <a:defRPr sz="2000" b="1" i="0">
                <a:solidFill>
                  <a:srgbClr val="1F127A"/>
                </a:solidFill>
                <a:latin typeface="Foundry Gridnik ExtraBold" panose="02000000000000000000" pitchFamily="2" charset="77"/>
              </a:defRPr>
            </a:lvl1pPr>
          </a:lstStyle>
          <a:p>
            <a:pPr lvl="0" rtl="0"/>
            <a:r>
              <a:rPr lang="es-co"/>
              <a:t>Section Title</a:t>
            </a:r>
          </a:p>
        </p:txBody>
      </p:sp>
      <p:sp>
        <p:nvSpPr>
          <p:cNvPr id="23" name="Text Placeholder 21">
            <a:extLst>
              <a:ext uri="{FF2B5EF4-FFF2-40B4-BE49-F238E27FC236}">
                <a16:creationId xmlns:a16="http://schemas.microsoft.com/office/drawing/2014/main" id="{4F14C686-6039-7B48-815C-2CDBBC23DEA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15914" y="990599"/>
            <a:ext cx="5399088" cy="601117"/>
          </a:xfrm>
          <a:prstGeom prst="rect">
            <a:avLst/>
          </a:prstGeom>
        </p:spPr>
        <p:txBody>
          <a:bodyPr rtlCol="0"/>
          <a:lstStyle>
            <a:lvl1pPr marL="0" indent="0">
              <a:buNone/>
              <a:defRPr sz="2800" b="1" i="0">
                <a:solidFill>
                  <a:srgbClr val="7F7F7F"/>
                </a:solidFill>
                <a:latin typeface="ITC Avant Garde Pro Md" panose="020B0602020202020204" pitchFamily="34" charset="77"/>
              </a:defRPr>
            </a:lvl1pPr>
          </a:lstStyle>
          <a:p>
            <a:pPr lvl="0" rtl="0"/>
            <a:r>
              <a:rPr lang="es-co" sz="2800"/>
              <a:t>Header</a:t>
            </a:r>
            <a:endParaRPr lang="en-US" dirty="0"/>
          </a:p>
        </p:txBody>
      </p:sp>
      <p:sp>
        <p:nvSpPr>
          <p:cNvPr id="11" name="Text Placeholder 32">
            <a:extLst>
              <a:ext uri="{FF2B5EF4-FFF2-40B4-BE49-F238E27FC236}">
                <a16:creationId xmlns:a16="http://schemas.microsoft.com/office/drawing/2014/main" id="{066D8449-14EF-F342-8C8B-5EA3FA461A0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15914" y="1752599"/>
            <a:ext cx="5399087" cy="4340225"/>
          </a:xfrm>
          <a:prstGeom prst="rect">
            <a:avLst/>
          </a:prstGeom>
        </p:spPr>
        <p:txBody>
          <a:bodyPr rtlCol="0"/>
          <a:lstStyle>
            <a:lvl1pPr marL="0" indent="0">
              <a:buNone/>
              <a:defRPr sz="1800" b="0" i="0">
                <a:latin typeface="ITC Avant Garde Pro Bk" panose="020B0502020202020204" pitchFamily="34" charset="77"/>
              </a:defRPr>
            </a:lvl1pPr>
            <a:lvl2pPr marL="685800" indent="-228600">
              <a:buFontTx/>
              <a:buBlip>
                <a:blip r:embed="rId2"/>
              </a:buBlip>
              <a:defRPr sz="1800" b="0" i="0">
                <a:latin typeface="ITC Avant Garde Pro Bk" panose="020B0502020202020204" pitchFamily="34" charset="77"/>
              </a:defRPr>
            </a:lvl2pPr>
            <a:lvl3pPr>
              <a:buClr>
                <a:srgbClr val="21A6B5"/>
              </a:buClr>
              <a:defRPr sz="1400" b="0" i="0">
                <a:latin typeface="ITC Avant Garde Pro Bk" panose="020B0502020202020204" pitchFamily="34" charset="77"/>
              </a:defRPr>
            </a:lvl3pPr>
          </a:lstStyle>
          <a:p>
            <a:pPr lvl="0" rtl="0"/>
            <a:r>
              <a:rPr lang="es-co"/>
              <a:t>Body Copy</a:t>
            </a:r>
          </a:p>
          <a:p>
            <a:pPr lvl="1" rtl="0"/>
            <a:r>
              <a:rPr lang="es-co"/>
              <a:t>Second level</a:t>
            </a:r>
          </a:p>
          <a:p>
            <a:pPr lvl="2" rtl="0"/>
            <a:r>
              <a:rPr lang="es-co"/>
              <a:t>Third level</a:t>
            </a:r>
          </a:p>
        </p:txBody>
      </p:sp>
      <p:sp>
        <p:nvSpPr>
          <p:cNvPr id="10" name="Picture Placeholder 5">
            <a:extLst>
              <a:ext uri="{FF2B5EF4-FFF2-40B4-BE49-F238E27FC236}">
                <a16:creationId xmlns:a16="http://schemas.microsoft.com/office/drawing/2014/main" id="{D0D5CBE2-10CD-A649-A2DD-03185950AD5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096000" y="0"/>
            <a:ext cx="6096000" cy="6858000"/>
          </a:xfrm>
          <a:prstGeom prst="rect">
            <a:avLst/>
          </a:prstGeom>
        </p:spPr>
        <p:txBody>
          <a:bodyPr rtlCol="0"/>
          <a:lstStyle/>
          <a:p>
            <a:pPr rt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22845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610834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0" r:id="rId2"/>
    <p:sldLayoutId id="2147483661" r:id="rId3"/>
    <p:sldLayoutId id="2147483666" r:id="rId4"/>
    <p:sldLayoutId id="2147483667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3.xml"/><Relationship Id="rId1" Type="http://schemas.openxmlformats.org/officeDocument/2006/relationships/video" Target="https://www.youtube.com/embed/QyuWbNrX3v4?feature=oembed" TargetMode="External"/><Relationship Id="rId5" Type="http://schemas.openxmlformats.org/officeDocument/2006/relationships/image" Target="../media/image11.jpeg"/><Relationship Id="rId4" Type="http://schemas.openxmlformats.org/officeDocument/2006/relationships/image" Target="../media/image7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3.xml"/><Relationship Id="rId1" Type="http://schemas.openxmlformats.org/officeDocument/2006/relationships/video" Target="https://www.youtube.com/embed/R1iYXXaKvDE?feature=oembed" TargetMode="External"/><Relationship Id="rId5" Type="http://schemas.openxmlformats.org/officeDocument/2006/relationships/image" Target="../media/image7.emf"/><Relationship Id="rId4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4.jpg"/><Relationship Id="rId4" Type="http://schemas.openxmlformats.org/officeDocument/2006/relationships/image" Target="../media/image13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emf"/><Relationship Id="rId5" Type="http://schemas.openxmlformats.org/officeDocument/2006/relationships/image" Target="../media/image21.emf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8.png"/><Relationship Id="rId5" Type="http://schemas.openxmlformats.org/officeDocument/2006/relationships/hyperlink" Target="https://www.bbc.com/news/av/health-15363976" TargetMode="External"/><Relationship Id="rId4" Type="http://schemas.openxmlformats.org/officeDocument/2006/relationships/image" Target="../media/image1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3.xml"/><Relationship Id="rId1" Type="http://schemas.openxmlformats.org/officeDocument/2006/relationships/video" Target="https://www.youtube.com/embed/SUGFZH9EVDA?feature=oembed" TargetMode="External"/><Relationship Id="rId6" Type="http://schemas.openxmlformats.org/officeDocument/2006/relationships/image" Target="../media/image9.jpeg"/><Relationship Id="rId5" Type="http://schemas.openxmlformats.org/officeDocument/2006/relationships/image" Target="../media/image1.emf"/><Relationship Id="rId4" Type="http://schemas.openxmlformats.org/officeDocument/2006/relationships/image" Target="../media/image7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F127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bat flying in the water&#10;&#10;Description automatically generated">
            <a:extLst>
              <a:ext uri="{FF2B5EF4-FFF2-40B4-BE49-F238E27FC236}">
                <a16:creationId xmlns:a16="http://schemas.microsoft.com/office/drawing/2014/main" id="{79A1C20F-B1E8-E51D-8FE9-21EB1EC80BC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096"/>
            <a:ext cx="12192000" cy="6858000"/>
          </a:xfrm>
          <a:prstGeom prst="rect">
            <a:avLst/>
          </a:prstGeom>
        </p:spPr>
      </p:pic>
      <p:pic>
        <p:nvPicPr>
          <p:cNvPr id="11" name="Picture 10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F43C7E76-8555-20E9-8C11-EBBCEFE2CB2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0769" y="5864739"/>
            <a:ext cx="2374831" cy="612261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9A3D2FF-541C-6D34-1697-465E03A0704E}"/>
              </a:ext>
            </a:extLst>
          </p:cNvPr>
          <p:cNvSpPr txBox="1"/>
          <p:nvPr/>
        </p:nvSpPr>
        <p:spPr>
          <a:xfrm>
            <a:off x="457200" y="448613"/>
            <a:ext cx="8534400" cy="1459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rtl="0">
              <a:lnSpc>
                <a:spcPts val="5880"/>
              </a:lnSpc>
            </a:pPr>
            <a:r>
              <a:rPr lang="es-co" sz="5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BIOMÍMESIS </a:t>
            </a:r>
            <a:br>
              <a:rPr lang="en-US" sz="5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s-co" sz="5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 MURCIÉLAGOS</a:t>
            </a:r>
          </a:p>
        </p:txBody>
      </p:sp>
    </p:spTree>
    <p:extLst>
      <p:ext uri="{BB962C8B-B14F-4D97-AF65-F5344CB8AC3E}">
        <p14:creationId xmlns:p14="http://schemas.microsoft.com/office/powerpoint/2010/main" val="58960513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096F6807-ECF8-8403-CB72-262B65124CE4}"/>
              </a:ext>
            </a:extLst>
          </p:cNvPr>
          <p:cNvSpPr>
            <a:spLocks/>
          </p:cNvSpPr>
          <p:nvPr/>
        </p:nvSpPr>
        <p:spPr>
          <a:xfrm>
            <a:off x="0" y="3429000"/>
            <a:ext cx="12192000" cy="3429000"/>
          </a:xfrm>
          <a:prstGeom prst="rect">
            <a:avLst/>
          </a:prstGeom>
          <a:solidFill>
            <a:srgbClr val="21A6B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993A2A9-ABDF-C4D0-98E5-B464A8BD450C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48462" t="17620" b="47906"/>
          <a:stretch/>
        </p:blipFill>
        <p:spPr>
          <a:xfrm flipH="1">
            <a:off x="7086600" y="3429000"/>
            <a:ext cx="5105400" cy="3429000"/>
          </a:xfrm>
          <a:prstGeom prst="rect">
            <a:avLst/>
          </a:prstGeom>
        </p:spPr>
      </p:pic>
      <p:pic>
        <p:nvPicPr>
          <p:cNvPr id="3" name="Online Media 6" descr="Robo-Bat Flaps Like the Real Thing">
            <a:hlinkClick r:id="" action="ppaction://media"/>
            <a:extLst>
              <a:ext uri="{FF2B5EF4-FFF2-40B4-BE49-F238E27FC236}">
                <a16:creationId xmlns:a16="http://schemas.microsoft.com/office/drawing/2014/main" id="{053581D3-D350-D92C-9F32-21FEFFD31D20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5"/>
          <a:stretch>
            <a:fillRect/>
          </a:stretch>
        </p:blipFill>
        <p:spPr>
          <a:xfrm>
            <a:off x="1559909" y="1224056"/>
            <a:ext cx="9067800" cy="5123307"/>
          </a:xfrm>
          <a:prstGeom prst="rect">
            <a:avLst/>
          </a:prstGeom>
        </p:spPr>
      </p:pic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B4587BCE-1196-0145-82A4-9600AE9E4AB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 rtlCol="0"/>
          <a:lstStyle/>
          <a:p>
            <a:pPr rtl="0"/>
            <a:r>
              <a:rPr lang="es-co" dirty="0">
                <a:latin typeface="Arial" panose="020B0604020202020204" pitchFamily="34" charset="0"/>
                <a:cs typeface="Arial" panose="020B0604020202020204" pitchFamily="34" charset="0"/>
              </a:rPr>
              <a:t>Presentando... ¡el </a:t>
            </a:r>
            <a:r>
              <a:rPr lang="es-co" dirty="0" err="1">
                <a:latin typeface="Arial" panose="020B0604020202020204" pitchFamily="34" charset="0"/>
                <a:cs typeface="Arial" panose="020B0604020202020204" pitchFamily="34" charset="0"/>
              </a:rPr>
              <a:t>Robomurciélago</a:t>
            </a:r>
            <a:r>
              <a:rPr lang="es-co" dirty="0"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F7CE2078-CD0D-FF0E-9D65-10138D077639}"/>
              </a:ext>
            </a:extLst>
          </p:cNvPr>
          <p:cNvCxnSpPr>
            <a:cxnSpLocks/>
          </p:cNvCxnSpPr>
          <p:nvPr/>
        </p:nvCxnSpPr>
        <p:spPr>
          <a:xfrm>
            <a:off x="392575" y="762000"/>
            <a:ext cx="11406850" cy="0"/>
          </a:xfrm>
          <a:prstGeom prst="line">
            <a:avLst/>
          </a:prstGeom>
          <a:ln w="41275">
            <a:solidFill>
              <a:srgbClr val="1F127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07926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096F6807-ECF8-8403-CB72-262B65124CE4}"/>
              </a:ext>
            </a:extLst>
          </p:cNvPr>
          <p:cNvSpPr>
            <a:spLocks/>
          </p:cNvSpPr>
          <p:nvPr/>
        </p:nvSpPr>
        <p:spPr>
          <a:xfrm>
            <a:off x="0" y="3429000"/>
            <a:ext cx="12192000" cy="3429000"/>
          </a:xfrm>
          <a:prstGeom prst="rect">
            <a:avLst/>
          </a:prstGeom>
          <a:solidFill>
            <a:srgbClr val="21A6B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dirty="0"/>
          </a:p>
        </p:txBody>
      </p:sp>
      <p:pic>
        <p:nvPicPr>
          <p:cNvPr id="2" name="Online Media 5" descr="Meet Ro-bat, Brown University's Robotic Bat Wing">
            <a:hlinkClick r:id="" action="ppaction://media"/>
            <a:extLst>
              <a:ext uri="{FF2B5EF4-FFF2-40B4-BE49-F238E27FC236}">
                <a16:creationId xmlns:a16="http://schemas.microsoft.com/office/drawing/2014/main" id="{B8185DC7-B04E-8524-1408-1A0EE70E42F7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1559909" y="1224056"/>
            <a:ext cx="9067800" cy="512330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993A2A9-ABDF-C4D0-98E5-B464A8BD450C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48462" t="17620" b="47906"/>
          <a:stretch/>
        </p:blipFill>
        <p:spPr>
          <a:xfrm flipH="1">
            <a:off x="7086600" y="3429000"/>
            <a:ext cx="5105400" cy="3429000"/>
          </a:xfrm>
          <a:prstGeom prst="rect">
            <a:avLst/>
          </a:prstGeom>
        </p:spPr>
      </p:pic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B4587BCE-1196-0145-82A4-9600AE9E4AB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 rtlCol="0"/>
          <a:lstStyle/>
          <a:p>
            <a:pPr rtl="0"/>
            <a:r>
              <a:rPr lang="es-co">
                <a:latin typeface="Arial" panose="020B0604020202020204" pitchFamily="34" charset="0"/>
                <a:cs typeface="Arial" panose="020B0604020202020204" pitchFamily="34" charset="0"/>
              </a:rPr>
              <a:t>La ingeniería detrás del Robomurciélago…</a:t>
            </a:r>
          </a:p>
          <a:p>
            <a:pPr rtl="0"/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F7CE2078-CD0D-FF0E-9D65-10138D077639}"/>
              </a:ext>
            </a:extLst>
          </p:cNvPr>
          <p:cNvCxnSpPr>
            <a:cxnSpLocks/>
          </p:cNvCxnSpPr>
          <p:nvPr/>
        </p:nvCxnSpPr>
        <p:spPr>
          <a:xfrm>
            <a:off x="392575" y="762000"/>
            <a:ext cx="11406850" cy="0"/>
          </a:xfrm>
          <a:prstGeom prst="line">
            <a:avLst/>
          </a:prstGeom>
          <a:ln w="41275">
            <a:solidFill>
              <a:srgbClr val="1F127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09834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8D27A4B8-B634-4DE8-308B-4EDEF0C884B0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0" y="3428999"/>
            <a:ext cx="12192000" cy="3429001"/>
            <a:chOff x="0" y="3428999"/>
            <a:chExt cx="12192000" cy="3429001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096F6807-ECF8-8403-CB72-262B65124CE4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0" y="3429000"/>
              <a:ext cx="12192000" cy="3429000"/>
            </a:xfrm>
            <a:prstGeom prst="rect">
              <a:avLst/>
            </a:prstGeom>
            <a:solidFill>
              <a:srgbClr val="21A6B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en-US"/>
            </a:p>
          </p:txBody>
        </p:sp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9993A2A9-ABDF-C4D0-98E5-B464A8BD450C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 rotWithShape="1">
            <a:blip r:embed="rId3"/>
            <a:srcRect l="48462" t="17620" b="47907"/>
            <a:stretch/>
          </p:blipFill>
          <p:spPr>
            <a:xfrm flipH="1">
              <a:off x="7086600" y="3428999"/>
              <a:ext cx="5105400" cy="3429001"/>
            </a:xfrm>
            <a:prstGeom prst="rect">
              <a:avLst/>
            </a:prstGeom>
          </p:spPr>
        </p:pic>
      </p:grpSp>
      <p:pic>
        <p:nvPicPr>
          <p:cNvPr id="2" name="Picture 1" descr="A plane flying in the air&#10;&#10;Description automatically generated">
            <a:extLst>
              <a:ext uri="{FF2B5EF4-FFF2-40B4-BE49-F238E27FC236}">
                <a16:creationId xmlns:a16="http://schemas.microsoft.com/office/drawing/2014/main" id="{E020CAC2-C52E-CF84-BB90-E6779BAC6C6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53" b="7750"/>
          <a:stretch/>
        </p:blipFill>
        <p:spPr>
          <a:xfrm>
            <a:off x="390285" y="1963590"/>
            <a:ext cx="5695191" cy="3217782"/>
          </a:xfrm>
          <a:prstGeom prst="rect">
            <a:avLst/>
          </a:prstGeom>
        </p:spPr>
      </p:pic>
      <p:pic>
        <p:nvPicPr>
          <p:cNvPr id="3" name="Picture 2" descr="A picture containing indoor, small, sitting, black&#10;&#10;Description automatically generated">
            <a:extLst>
              <a:ext uri="{FF2B5EF4-FFF2-40B4-BE49-F238E27FC236}">
                <a16:creationId xmlns:a16="http://schemas.microsoft.com/office/drawing/2014/main" id="{EE82E340-118F-D6B6-023D-772B44DFF7B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7810" y="1954401"/>
            <a:ext cx="5720503" cy="3217783"/>
          </a:xfrm>
          <a:prstGeom prst="rect">
            <a:avLst/>
          </a:prstGeom>
        </p:spPr>
      </p:pic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944A98C-4C0B-BB4F-8257-2D33954B4CF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09689" y="1066800"/>
            <a:ext cx="9062911" cy="685800"/>
          </a:xfrm>
        </p:spPr>
        <p:txBody>
          <a:bodyPr rtlCol="0"/>
          <a:lstStyle/>
          <a:p>
            <a:pPr rtl="0"/>
            <a:r>
              <a:rPr lang="es-co" dirty="0">
                <a:latin typeface="Arial" panose="020B0604020202020204" pitchFamily="34" charset="0"/>
                <a:cs typeface="Arial" panose="020B0604020202020204" pitchFamily="34" charset="0"/>
              </a:rPr>
              <a:t>Ya tenemos pequeñas máquinas que vuelan…</a:t>
            </a:r>
          </a:p>
          <a:p>
            <a:pPr rtl="0"/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B4587BCE-1196-0145-82A4-9600AE9E4AB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 rtlCol="0"/>
          <a:lstStyle/>
          <a:p>
            <a:pPr rtl="0"/>
            <a:r>
              <a:rPr lang="es-co">
                <a:latin typeface="Arial" panose="020B0604020202020204" pitchFamily="34" charset="0"/>
                <a:cs typeface="Arial" panose="020B0604020202020204" pitchFamily="34" charset="0"/>
              </a:rPr>
              <a:t>Usando biomímesis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F7CE2078-CD0D-FF0E-9D65-10138D077639}"/>
              </a:ext>
            </a:extLst>
          </p:cNvPr>
          <p:cNvCxnSpPr>
            <a:cxnSpLocks/>
          </p:cNvCxnSpPr>
          <p:nvPr/>
        </p:nvCxnSpPr>
        <p:spPr>
          <a:xfrm>
            <a:off x="392575" y="762000"/>
            <a:ext cx="11406850" cy="0"/>
          </a:xfrm>
          <a:prstGeom prst="line">
            <a:avLst/>
          </a:prstGeom>
          <a:ln w="41275">
            <a:solidFill>
              <a:srgbClr val="1F127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 Placeholder 12">
            <a:extLst>
              <a:ext uri="{FF2B5EF4-FFF2-40B4-BE49-F238E27FC236}">
                <a16:creationId xmlns:a16="http://schemas.microsoft.com/office/drawing/2014/main" id="{8F7B97E7-ADCE-1736-2A02-EAF17D82F694}"/>
              </a:ext>
            </a:extLst>
          </p:cNvPr>
          <p:cNvSpPr txBox="1">
            <a:spLocks/>
          </p:cNvSpPr>
          <p:nvPr/>
        </p:nvSpPr>
        <p:spPr>
          <a:xfrm>
            <a:off x="309689" y="5573034"/>
            <a:ext cx="7234111" cy="675366"/>
          </a:xfrm>
          <a:prstGeom prst="rect">
            <a:avLst/>
          </a:prstGeom>
        </p:spPr>
        <p:txBody>
          <a:bodyPr rtlCol="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 i="0" kern="1200">
                <a:solidFill>
                  <a:srgbClr val="7F7F7F"/>
                </a:solidFill>
                <a:latin typeface="ITC Avant Garde Pro Md" panose="020B0602020202020204" pitchFamily="34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0"/>
            <a:r>
              <a:rPr lang="es-co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... pero nuestro aprendizaje sobre los murciélagos nos ayuda a construir mejores máquinas voladoras!</a:t>
            </a:r>
          </a:p>
          <a:p>
            <a:pPr rtl="0"/>
            <a:endParaRPr lang="en-US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6586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foggy forest with trees&#10;&#10;Description automatically generated">
            <a:extLst>
              <a:ext uri="{FF2B5EF4-FFF2-40B4-BE49-F238E27FC236}">
                <a16:creationId xmlns:a16="http://schemas.microsoft.com/office/drawing/2014/main" id="{F5CE75F2-9C3E-D226-25BB-81C52B653A5E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 rotWithShape="1">
          <a:blip r:embed="rId3"/>
          <a:srcRect t="3814" b="11441"/>
          <a:stretch/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944A98C-4C0B-BB4F-8257-2D33954B4CF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2482055" y="2133600"/>
            <a:ext cx="7881145" cy="3063240"/>
          </a:xfrm>
        </p:spPr>
        <p:txBody>
          <a:bodyPr rtlCol="0"/>
          <a:lstStyle/>
          <a:p>
            <a:pPr rtl="0">
              <a:spcBef>
                <a:spcPts val="2200"/>
              </a:spcBef>
            </a:pPr>
            <a:r>
              <a:rPr lang="es-co" dirty="0">
                <a:solidFill>
                  <a:srgbClr val="1F12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¡Podemos construir máquinas que sean más seguras y usen menos energía!</a:t>
            </a:r>
          </a:p>
          <a:p>
            <a:pPr rtl="0">
              <a:spcBef>
                <a:spcPts val="2200"/>
              </a:spcBef>
            </a:pPr>
            <a:r>
              <a:rPr lang="es-co" dirty="0">
                <a:solidFill>
                  <a:srgbClr val="1F12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Estos “</a:t>
            </a:r>
            <a:r>
              <a:rPr lang="es-co" dirty="0" err="1">
                <a:solidFill>
                  <a:srgbClr val="1F12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Robomurciélagos</a:t>
            </a:r>
            <a:r>
              <a:rPr lang="es-co" dirty="0">
                <a:solidFill>
                  <a:srgbClr val="1F12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” pueden ser utilizados en misiones de búsqueda </a:t>
            </a:r>
            <a:br>
              <a:rPr lang="es-co" dirty="0">
                <a:solidFill>
                  <a:srgbClr val="1F127A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s-co" dirty="0">
                <a:solidFill>
                  <a:srgbClr val="1F12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 rescate para ayudar a salvar personas.</a:t>
            </a:r>
          </a:p>
          <a:p>
            <a:pPr rtl="0">
              <a:spcBef>
                <a:spcPts val="2200"/>
              </a:spcBef>
            </a:pPr>
            <a:r>
              <a:rPr lang="es-co" dirty="0">
                <a:solidFill>
                  <a:srgbClr val="1F12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¿De qué otra manera podrían usarse </a:t>
            </a:r>
            <a:br>
              <a:rPr lang="es-co" dirty="0">
                <a:solidFill>
                  <a:srgbClr val="1F127A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s-co" dirty="0">
                <a:solidFill>
                  <a:srgbClr val="1F12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los </a:t>
            </a:r>
            <a:r>
              <a:rPr lang="es-co" dirty="0" err="1">
                <a:solidFill>
                  <a:srgbClr val="1F12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Robomurciélagos</a:t>
            </a:r>
            <a:r>
              <a:rPr lang="es-co" dirty="0">
                <a:solidFill>
                  <a:srgbClr val="1F12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para ayudar </a:t>
            </a:r>
            <a:br>
              <a:rPr lang="es-co" dirty="0">
                <a:solidFill>
                  <a:srgbClr val="1F127A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s-co" dirty="0">
                <a:solidFill>
                  <a:srgbClr val="1F12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las personas, los animales o el medio ambiente? Debatir en clase.</a:t>
            </a:r>
          </a:p>
          <a:p>
            <a:pPr rtl="0">
              <a:spcBef>
                <a:spcPts val="2200"/>
              </a:spcBef>
            </a:pPr>
            <a:endParaRPr lang="en-US" dirty="0">
              <a:solidFill>
                <a:srgbClr val="1F12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B4587BCE-1196-0145-82A4-9600AE9E4AB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 rtlCol="0"/>
          <a:lstStyle/>
          <a:p>
            <a:pPr rtl="0"/>
            <a:r>
              <a:rPr lang="es-co">
                <a:latin typeface="Arial" panose="020B0604020202020204" pitchFamily="34" charset="0"/>
                <a:cs typeface="Arial" panose="020B0604020202020204" pitchFamily="34" charset="0"/>
              </a:rPr>
              <a:t>¿Para qué podemos usar el Robomurciélago?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F7CE2078-CD0D-FF0E-9D65-10138D077639}"/>
              </a:ext>
            </a:extLst>
          </p:cNvPr>
          <p:cNvCxnSpPr>
            <a:cxnSpLocks/>
          </p:cNvCxnSpPr>
          <p:nvPr/>
        </p:nvCxnSpPr>
        <p:spPr>
          <a:xfrm>
            <a:off x="392575" y="762000"/>
            <a:ext cx="11406850" cy="0"/>
          </a:xfrm>
          <a:prstGeom prst="line">
            <a:avLst/>
          </a:prstGeom>
          <a:ln w="41275">
            <a:solidFill>
              <a:srgbClr val="1F127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3417509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183799E-F673-74DB-CD88-E4ADD331677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5313"/>
          <a:stretch/>
        </p:blipFill>
        <p:spPr>
          <a:xfrm>
            <a:off x="6095998" y="0"/>
            <a:ext cx="6096002" cy="6858000"/>
          </a:xfrm>
          <a:prstGeom prst="rect">
            <a:avLst/>
          </a:prstGeom>
        </p:spPr>
      </p:pic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5AE703A-A596-0348-8DB7-953154E25D3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 rtlCol="0"/>
          <a:lstStyle/>
          <a:p>
            <a:pPr rtl="0"/>
            <a:r>
              <a:rPr lang="es-co">
                <a:latin typeface="Arial" panose="020B0604020202020204" pitchFamily="34" charset="0"/>
                <a:cs typeface="Arial" panose="020B0604020202020204" pitchFamily="34" charset="0"/>
              </a:rPr>
              <a:t>Debate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BC4AE79F-CF75-F28B-3EBE-F0477374679B}"/>
              </a:ext>
            </a:extLst>
          </p:cNvPr>
          <p:cNvSpPr txBox="1">
            <a:spLocks/>
          </p:cNvSpPr>
          <p:nvPr/>
        </p:nvSpPr>
        <p:spPr>
          <a:xfrm>
            <a:off x="6269960" y="6141721"/>
            <a:ext cx="2874040" cy="5638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rtl="0">
              <a:lnSpc>
                <a:spcPct val="100000"/>
              </a:lnSpc>
              <a:buNone/>
            </a:pPr>
            <a:r>
              <a:rPr lang="es-co" sz="1000" b="1" dirty="0">
                <a:solidFill>
                  <a:srgbClr val="21A6B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Murciélago frugívoro de hocico corto menor</a:t>
            </a:r>
            <a:br>
              <a:rPr lang="en-US" sz="1000" b="1" dirty="0">
                <a:solidFill>
                  <a:srgbClr val="21A6B5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s-co" sz="1000" b="1" dirty="0">
                <a:solidFill>
                  <a:srgbClr val="21A6B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s-co" sz="1000" b="1" dirty="0" err="1">
                <a:solidFill>
                  <a:srgbClr val="21A6B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Ch’ien</a:t>
            </a:r>
            <a:r>
              <a:rPr lang="es-co" sz="1000" b="1" dirty="0">
                <a:solidFill>
                  <a:srgbClr val="21A6B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Lee </a:t>
            </a:r>
            <a:r>
              <a:rPr lang="es-co" sz="1000" b="1" dirty="0" err="1">
                <a:solidFill>
                  <a:srgbClr val="21A6B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Minden</a:t>
            </a:r>
            <a:r>
              <a:rPr lang="es-co" sz="1000" b="1" dirty="0">
                <a:solidFill>
                  <a:srgbClr val="21A6B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co" sz="1000" b="1" dirty="0" err="1">
                <a:solidFill>
                  <a:srgbClr val="21A6B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Pictures</a:t>
            </a:r>
            <a:endParaRPr lang="es-co" sz="1000" b="1" dirty="0">
              <a:solidFill>
                <a:srgbClr val="21A6B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65AB291-E326-6145-9ADD-871A531A0F1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15914" y="1073538"/>
            <a:ext cx="5475286" cy="4260462"/>
          </a:xfrm>
        </p:spPr>
        <p:txBody>
          <a:bodyPr rtlCol="0"/>
          <a:lstStyle/>
          <a:p>
            <a:pPr rtl="0"/>
            <a:r>
              <a:rPr lang="es-co" dirty="0">
                <a:latin typeface="Arial" panose="020B0604020202020204" pitchFamily="34" charset="0"/>
                <a:cs typeface="Arial" panose="020B0604020202020204" pitchFamily="34" charset="0"/>
              </a:rPr>
              <a:t>Aprendimos sobre una forma en que las alas de un murciélago pueden inspirarnos. Debatan otras formas en que se podría utilizar la estructura de las alas de un murciélago.</a:t>
            </a:r>
          </a:p>
          <a:p>
            <a:pPr rtl="0"/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rtl="0"/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rtl="0"/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rtl="0"/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08646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bat lying on a leaf&#10;&#10;Description automatically generated">
            <a:extLst>
              <a:ext uri="{FF2B5EF4-FFF2-40B4-BE49-F238E27FC236}">
                <a16:creationId xmlns:a16="http://schemas.microsoft.com/office/drawing/2014/main" id="{4624234A-1B92-7DA1-F9EF-42305153240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4820" r="25901"/>
          <a:stretch/>
        </p:blipFill>
        <p:spPr>
          <a:xfrm>
            <a:off x="6095999" y="0"/>
            <a:ext cx="6096002" cy="6858000"/>
          </a:xfrm>
          <a:prstGeom prst="rect">
            <a:avLst/>
          </a:prstGeom>
        </p:spPr>
      </p:pic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5AE703A-A596-0348-8DB7-953154E25D3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 rtlCol="0"/>
          <a:lstStyle/>
          <a:p>
            <a:pPr rtl="0"/>
            <a:r>
              <a:rPr lang="es-co">
                <a:latin typeface="Arial" panose="020B0604020202020204" pitchFamily="34" charset="0"/>
                <a:cs typeface="Arial" panose="020B0604020202020204" pitchFamily="34" charset="0"/>
              </a:rPr>
              <a:t>Biomímesis: su turno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BC4AE79F-CF75-F28B-3EBE-F0477374679B}"/>
              </a:ext>
            </a:extLst>
          </p:cNvPr>
          <p:cNvSpPr txBox="1">
            <a:spLocks/>
          </p:cNvSpPr>
          <p:nvPr/>
        </p:nvSpPr>
        <p:spPr>
          <a:xfrm>
            <a:off x="6269960" y="6141721"/>
            <a:ext cx="2035840" cy="5638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rtl="0">
              <a:lnSpc>
                <a:spcPct val="100000"/>
              </a:lnSpc>
              <a:buNone/>
            </a:pPr>
            <a:r>
              <a:rPr lang="es-co" sz="1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Murciélago amarillo del norte</a:t>
            </a:r>
            <a:br>
              <a:rPr lang="en-US" sz="1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s-co" sz="1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Michael Durham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65AB291-E326-6145-9ADD-871A531A0F1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15914" y="1073538"/>
            <a:ext cx="5399088" cy="4260462"/>
          </a:xfrm>
        </p:spPr>
        <p:txBody>
          <a:bodyPr rtlCol="0"/>
          <a:lstStyle/>
          <a:p>
            <a:pPr algn="l" rtl="0">
              <a:spcBef>
                <a:spcPts val="2200"/>
              </a:spcBef>
            </a:pPr>
            <a:r>
              <a:rPr lang="es-co" sz="2800" dirty="0">
                <a:latin typeface="Arial" panose="020B0604020202020204" pitchFamily="34" charset="0"/>
                <a:cs typeface="Arial" panose="020B0604020202020204" pitchFamily="34" charset="0"/>
              </a:rPr>
              <a:t>Aprendió sobre bastones </a:t>
            </a:r>
            <a:br>
              <a:rPr lang="es-co" sz="28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s-co" sz="2800" dirty="0">
                <a:latin typeface="Arial" panose="020B0604020202020204" pitchFamily="34" charset="0"/>
                <a:cs typeface="Arial" panose="020B0604020202020204" pitchFamily="34" charset="0"/>
              </a:rPr>
              <a:t>y relojes con ecolocación </a:t>
            </a:r>
            <a:br>
              <a:rPr lang="es-co" sz="28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s-co" sz="2800" dirty="0">
                <a:latin typeface="Arial" panose="020B0604020202020204" pitchFamily="34" charset="0"/>
                <a:cs typeface="Arial" panose="020B0604020202020204" pitchFamily="34" charset="0"/>
              </a:rPr>
              <a:t>y el </a:t>
            </a:r>
            <a:r>
              <a:rPr lang="es-co" sz="2800" dirty="0" err="1">
                <a:latin typeface="Arial" panose="020B0604020202020204" pitchFamily="34" charset="0"/>
                <a:cs typeface="Arial" panose="020B0604020202020204" pitchFamily="34" charset="0"/>
              </a:rPr>
              <a:t>Robomurciélago</a:t>
            </a:r>
            <a:r>
              <a:rPr lang="es-co" sz="28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pPr algn="l" rtl="0">
              <a:spcBef>
                <a:spcPts val="2200"/>
              </a:spcBef>
            </a:pPr>
            <a:r>
              <a:rPr lang="es-co" sz="2800" dirty="0">
                <a:latin typeface="Arial" panose="020B0604020202020204" pitchFamily="34" charset="0"/>
                <a:cs typeface="Arial" panose="020B0604020202020204" pitchFamily="34" charset="0"/>
              </a:rPr>
              <a:t>¿Puede pensar en otra forma de ayudar a las personas </a:t>
            </a:r>
            <a:br>
              <a:rPr lang="es-co" sz="28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s-co" sz="2800" dirty="0">
                <a:latin typeface="Arial" panose="020B0604020202020204" pitchFamily="34" charset="0"/>
                <a:cs typeface="Arial" panose="020B0604020202020204" pitchFamily="34" charset="0"/>
              </a:rPr>
              <a:t>o resolver un problema que esté inspirado en los murciélagos? </a:t>
            </a:r>
          </a:p>
          <a:p>
            <a:pPr algn="l" rtl="0">
              <a:spcBef>
                <a:spcPts val="2200"/>
              </a:spcBef>
            </a:pPr>
            <a:r>
              <a:rPr lang="es-co" sz="2800" dirty="0">
                <a:latin typeface="Arial" panose="020B0604020202020204" pitchFamily="34" charset="0"/>
                <a:cs typeface="Arial" panose="020B0604020202020204" pitchFamily="34" charset="0"/>
              </a:rPr>
              <a:t>¿Tiene una idea </a:t>
            </a:r>
            <a:br>
              <a:rPr lang="es-co" sz="28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s-co" sz="2800" dirty="0">
                <a:latin typeface="Arial" panose="020B0604020202020204" pitchFamily="34" charset="0"/>
                <a:cs typeface="Arial" panose="020B0604020202020204" pitchFamily="34" charset="0"/>
              </a:rPr>
              <a:t>para un invento inspirado </a:t>
            </a:r>
            <a:br>
              <a:rPr lang="es-co" sz="28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s-co" sz="2800" dirty="0">
                <a:latin typeface="Arial" panose="020B0604020202020204" pitchFamily="34" charset="0"/>
                <a:cs typeface="Arial" panose="020B0604020202020204" pitchFamily="34" charset="0"/>
              </a:rPr>
              <a:t>en los murciélagos? </a:t>
            </a:r>
          </a:p>
          <a:p>
            <a:pPr algn="l" rtl="0">
              <a:spcBef>
                <a:spcPts val="2200"/>
              </a:spcBef>
            </a:pP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rtl="0"/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rtl="0"/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rtl="0"/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rtl="0"/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814140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15EC8EE4-ADAA-7E08-9C2F-68ACA8C04435}"/>
              </a:ext>
            </a:extLst>
          </p:cNvPr>
          <p:cNvSpPr/>
          <p:nvPr/>
        </p:nvSpPr>
        <p:spPr>
          <a:xfrm>
            <a:off x="0" y="-31376"/>
            <a:ext cx="4191000" cy="6910829"/>
          </a:xfrm>
          <a:prstGeom prst="rect">
            <a:avLst/>
          </a:prstGeom>
          <a:solidFill>
            <a:srgbClr val="0002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/>
          </a:p>
        </p:txBody>
      </p:sp>
      <p:pic>
        <p:nvPicPr>
          <p:cNvPr id="5" name="Picture 4" descr="A bat flying in the dark&#10;&#10;Description automatically generated">
            <a:extLst>
              <a:ext uri="{FF2B5EF4-FFF2-40B4-BE49-F238E27FC236}">
                <a16:creationId xmlns:a16="http://schemas.microsoft.com/office/drawing/2014/main" id="{ADA47A62-D848-6371-0F69-03B590AB900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8361" t="16169" r="24222" b="21666"/>
          <a:stretch/>
        </p:blipFill>
        <p:spPr>
          <a:xfrm>
            <a:off x="1209641" y="-31377"/>
            <a:ext cx="10982359" cy="6910815"/>
          </a:xfrm>
          <a:prstGeom prst="rect">
            <a:avLst/>
          </a:prstGeom>
        </p:spPr>
      </p:pic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5AE703A-A596-0348-8DB7-953154E25D3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 rtlCol="0"/>
          <a:lstStyle/>
          <a:p>
            <a:pPr rtl="0"/>
            <a:r>
              <a:rPr lang="es-co">
                <a:solidFill>
                  <a:srgbClr val="21A6B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¿Qué haría?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65AB291-E326-6145-9ADD-871A531A0F1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15914" y="1066800"/>
            <a:ext cx="4865686" cy="1066800"/>
          </a:xfrm>
        </p:spPr>
        <p:txBody>
          <a:bodyPr rtlCol="0"/>
          <a:lstStyle/>
          <a:p>
            <a:pPr algn="l" rtl="0">
              <a:spcBef>
                <a:spcPts val="2200"/>
              </a:spcBef>
            </a:pPr>
            <a:r>
              <a:rPr lang="es-co" sz="2800" dirty="0">
                <a:latin typeface="Arial" panose="020B0604020202020204" pitchFamily="34" charset="0"/>
                <a:cs typeface="Arial" panose="020B0604020202020204" pitchFamily="34" charset="0"/>
              </a:rPr>
              <a:t>Para ayudarlo a inspirarse, aprendamos/revisemos información sobre los murciélagos. </a:t>
            </a:r>
          </a:p>
          <a:p>
            <a:pPr algn="l" rtl="0">
              <a:spcBef>
                <a:spcPts val="2200"/>
              </a:spcBef>
            </a:pP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3CCCB702-9146-C648-B86E-FB4FFE2B75D3}"/>
              </a:ext>
            </a:extLst>
          </p:cNvPr>
          <p:cNvSpPr txBox="1">
            <a:spLocks/>
          </p:cNvSpPr>
          <p:nvPr/>
        </p:nvSpPr>
        <p:spPr>
          <a:xfrm>
            <a:off x="339358" y="6141721"/>
            <a:ext cx="2403841" cy="5638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rtl="0">
              <a:lnSpc>
                <a:spcPct val="100000"/>
              </a:lnSpc>
              <a:buNone/>
            </a:pPr>
            <a:r>
              <a:rPr lang="es-co" sz="1000" b="1" dirty="0">
                <a:solidFill>
                  <a:srgbClr val="21A6B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Murciélago orejón de Townsend</a:t>
            </a:r>
            <a:br>
              <a:rPr lang="en-US" sz="1000" b="1" dirty="0">
                <a:solidFill>
                  <a:srgbClr val="21A6B5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s-co" sz="1000" b="1" dirty="0">
                <a:solidFill>
                  <a:srgbClr val="21A6B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J Scott </a:t>
            </a:r>
            <a:r>
              <a:rPr lang="es-co" sz="1000" b="1" dirty="0" err="1">
                <a:solidFill>
                  <a:srgbClr val="21A6B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Altenbach</a:t>
            </a:r>
            <a:endParaRPr lang="en-US" sz="1000" b="1" dirty="0">
              <a:solidFill>
                <a:srgbClr val="21A6B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9A9F798B-C692-CC41-8B98-05CCA2C2AD5C}"/>
              </a:ext>
            </a:extLst>
          </p:cNvPr>
          <p:cNvCxnSpPr>
            <a:cxnSpLocks/>
          </p:cNvCxnSpPr>
          <p:nvPr/>
        </p:nvCxnSpPr>
        <p:spPr>
          <a:xfrm>
            <a:off x="392575" y="762000"/>
            <a:ext cx="4636625" cy="0"/>
          </a:xfrm>
          <a:prstGeom prst="line">
            <a:avLst/>
          </a:prstGeom>
          <a:ln w="41275">
            <a:solidFill>
              <a:srgbClr val="21A6B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7820950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Picture 54" descr="A white background with snow&#10;&#10;Description automatically generated">
            <a:extLst>
              <a:ext uri="{FF2B5EF4-FFF2-40B4-BE49-F238E27FC236}">
                <a16:creationId xmlns:a16="http://schemas.microsoft.com/office/drawing/2014/main" id="{87162234-8D63-FD3F-BE99-6A5F0CA4913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31863" b="29271"/>
          <a:stretch/>
        </p:blipFill>
        <p:spPr>
          <a:xfrm>
            <a:off x="8709" y="0"/>
            <a:ext cx="12192000" cy="6858000"/>
          </a:xfrm>
          <a:prstGeom prst="rect">
            <a:avLst/>
          </a:prstGeom>
        </p:spPr>
      </p:pic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B4587BCE-1196-0145-82A4-9600AE9E4AB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 rtlCol="0"/>
          <a:lstStyle/>
          <a:p>
            <a:pPr rtl="0"/>
            <a:r>
              <a:rPr lang="es-co">
                <a:latin typeface="Arial" panose="020B0604020202020204" pitchFamily="34" charset="0"/>
                <a:cs typeface="Arial" panose="020B0604020202020204" pitchFamily="34" charset="0"/>
              </a:rPr>
              <a:t>¡Repaso! Murciélagos: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F7CE2078-CD0D-FF0E-9D65-10138D077639}"/>
              </a:ext>
            </a:extLst>
          </p:cNvPr>
          <p:cNvCxnSpPr>
            <a:cxnSpLocks/>
          </p:cNvCxnSpPr>
          <p:nvPr/>
        </p:nvCxnSpPr>
        <p:spPr>
          <a:xfrm>
            <a:off x="392575" y="762000"/>
            <a:ext cx="11406850" cy="0"/>
          </a:xfrm>
          <a:prstGeom prst="line">
            <a:avLst/>
          </a:prstGeom>
          <a:ln w="41275">
            <a:solidFill>
              <a:srgbClr val="1F127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>
            <a:extLst>
              <a:ext uri="{FF2B5EF4-FFF2-40B4-BE49-F238E27FC236}">
                <a16:creationId xmlns:a16="http://schemas.microsoft.com/office/drawing/2014/main" id="{AA19140F-86F8-98FA-30B0-EFCF36763A60}"/>
              </a:ext>
            </a:extLst>
          </p:cNvPr>
          <p:cNvSpPr txBox="1"/>
          <p:nvPr/>
        </p:nvSpPr>
        <p:spPr>
          <a:xfrm>
            <a:off x="296319" y="2135787"/>
            <a:ext cx="257922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0"/>
            <a:r>
              <a:rPr lang="es-co" b="1" dirty="0">
                <a:solidFill>
                  <a:srgbClr val="1F12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Tienen alas </a:t>
            </a:r>
            <a:br>
              <a:rPr lang="es-co" b="1" dirty="0">
                <a:solidFill>
                  <a:srgbClr val="1F127A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s-co" b="1" dirty="0">
                <a:solidFill>
                  <a:srgbClr val="1F12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para volar</a:t>
            </a:r>
          </a:p>
          <a:p>
            <a:pPr algn="ctr" rtl="0"/>
            <a:endParaRPr lang="en-US" b="1" dirty="0">
              <a:solidFill>
                <a:srgbClr val="1F12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C22B37F6-8BCA-0076-FEBE-7F97AB04FF62}"/>
              </a:ext>
            </a:extLst>
          </p:cNvPr>
          <p:cNvSpPr txBox="1"/>
          <p:nvPr/>
        </p:nvSpPr>
        <p:spPr>
          <a:xfrm>
            <a:off x="3274804" y="2135787"/>
            <a:ext cx="257922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0"/>
            <a:r>
              <a:rPr lang="es-co" b="1" dirty="0">
                <a:solidFill>
                  <a:srgbClr val="1F12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Tienen dientes afilados para comer </a:t>
            </a:r>
            <a:br>
              <a:rPr lang="es-co" b="1" dirty="0">
                <a:solidFill>
                  <a:srgbClr val="1F127A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s-co" b="1" dirty="0">
                <a:solidFill>
                  <a:srgbClr val="1F12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 protegerse</a:t>
            </a:r>
          </a:p>
          <a:p>
            <a:pPr algn="ctr" rtl="0"/>
            <a:endParaRPr lang="en-US" b="1" dirty="0">
              <a:solidFill>
                <a:srgbClr val="1F12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1EB7382F-E03F-6418-87B0-CD77D773A9A1}"/>
              </a:ext>
            </a:extLst>
          </p:cNvPr>
          <p:cNvSpPr txBox="1"/>
          <p:nvPr/>
        </p:nvSpPr>
        <p:spPr>
          <a:xfrm>
            <a:off x="6253289" y="2135787"/>
            <a:ext cx="257922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0"/>
            <a:r>
              <a:rPr lang="es-co" b="1" dirty="0">
                <a:solidFill>
                  <a:srgbClr val="1F12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Tienen pelaje </a:t>
            </a:r>
            <a:br>
              <a:rPr lang="es-co" b="1" dirty="0">
                <a:solidFill>
                  <a:srgbClr val="1F127A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s-co" b="1" dirty="0">
                <a:solidFill>
                  <a:srgbClr val="1F12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para mantenerse cálidos</a:t>
            </a:r>
          </a:p>
          <a:p>
            <a:pPr algn="ctr" rtl="0"/>
            <a:endParaRPr lang="en-US" b="1" dirty="0">
              <a:solidFill>
                <a:srgbClr val="1F12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F2D6C73E-9EE3-9832-99AA-3C33AEE1DEF9}"/>
              </a:ext>
            </a:extLst>
          </p:cNvPr>
          <p:cNvSpPr txBox="1"/>
          <p:nvPr/>
        </p:nvSpPr>
        <p:spPr>
          <a:xfrm>
            <a:off x="9231775" y="2135787"/>
            <a:ext cx="266390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0"/>
            <a:r>
              <a:rPr lang="es-co" b="1" dirty="0">
                <a:solidFill>
                  <a:srgbClr val="1F12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Tienen orejas grandes para escuchar </a:t>
            </a:r>
            <a:br>
              <a:rPr lang="es-co" b="1" dirty="0">
                <a:solidFill>
                  <a:srgbClr val="1F127A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s-co" b="1" dirty="0">
                <a:solidFill>
                  <a:srgbClr val="1F12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 el trago dentro del frente de la oreja</a:t>
            </a:r>
          </a:p>
          <a:p>
            <a:pPr algn="ctr" rtl="0"/>
            <a:endParaRPr lang="en-US" b="1" dirty="0">
              <a:solidFill>
                <a:srgbClr val="1F12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988BD7F6-81A5-6310-783A-058160252397}"/>
              </a:ext>
            </a:extLst>
          </p:cNvPr>
          <p:cNvSpPr txBox="1"/>
          <p:nvPr/>
        </p:nvSpPr>
        <p:spPr>
          <a:xfrm>
            <a:off x="248190" y="4040742"/>
            <a:ext cx="267548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0"/>
            <a:r>
              <a:rPr lang="es-co" b="1" dirty="0">
                <a:solidFill>
                  <a:srgbClr val="1F12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Duermen y vuelan </a:t>
            </a:r>
            <a:br>
              <a:rPr lang="es-co" b="1" dirty="0">
                <a:solidFill>
                  <a:srgbClr val="1F127A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s-co" b="1" dirty="0">
                <a:solidFill>
                  <a:srgbClr val="1F12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 grandes grupos para protección (volar) y calor (dormir)</a:t>
            </a:r>
          </a:p>
          <a:p>
            <a:pPr algn="ctr" rtl="0"/>
            <a:endParaRPr lang="en-US" b="1" dirty="0">
              <a:solidFill>
                <a:srgbClr val="1F12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5892ADD7-296C-78EE-1825-03ECDFE25D1B}"/>
              </a:ext>
            </a:extLst>
          </p:cNvPr>
          <p:cNvSpPr txBox="1"/>
          <p:nvPr/>
        </p:nvSpPr>
        <p:spPr>
          <a:xfrm>
            <a:off x="3274804" y="4040742"/>
            <a:ext cx="257922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0"/>
            <a:r>
              <a:rPr lang="es-co" b="1">
                <a:solidFill>
                  <a:srgbClr val="1F12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Duermen boca abajo (para esconderse, tener buenos lugares para dormir y poder volar con rápidez)</a:t>
            </a:r>
          </a:p>
          <a:p>
            <a:pPr algn="ctr" rtl="0"/>
            <a:endParaRPr lang="en-US" b="1" dirty="0">
              <a:solidFill>
                <a:srgbClr val="1F12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6B0724F8-7F49-0051-79E2-E80135E3257A}"/>
              </a:ext>
            </a:extLst>
          </p:cNvPr>
          <p:cNvSpPr txBox="1"/>
          <p:nvPr/>
        </p:nvSpPr>
        <p:spPr>
          <a:xfrm>
            <a:off x="6253289" y="4040742"/>
            <a:ext cx="257922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0"/>
            <a:r>
              <a:rPr lang="es-co" b="1" dirty="0">
                <a:solidFill>
                  <a:srgbClr val="1F12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Hoja nasal </a:t>
            </a:r>
            <a:br>
              <a:rPr lang="es-co" b="1" dirty="0">
                <a:solidFill>
                  <a:srgbClr val="1F127A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s-co" b="1" dirty="0">
                <a:solidFill>
                  <a:srgbClr val="1F12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para la ecolocación</a:t>
            </a:r>
          </a:p>
          <a:p>
            <a:pPr algn="ctr" rtl="0"/>
            <a:endParaRPr lang="en-US" b="1" dirty="0">
              <a:solidFill>
                <a:srgbClr val="1F12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9A01CDB8-AF90-6A24-B9D4-986B47073F24}"/>
              </a:ext>
            </a:extLst>
          </p:cNvPr>
          <p:cNvSpPr txBox="1"/>
          <p:nvPr/>
        </p:nvSpPr>
        <p:spPr>
          <a:xfrm>
            <a:off x="9231775" y="4040742"/>
            <a:ext cx="271203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0"/>
            <a:r>
              <a:rPr lang="es-co" b="1" dirty="0">
                <a:solidFill>
                  <a:srgbClr val="1F12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Tienen calcar que </a:t>
            </a:r>
            <a:br>
              <a:rPr lang="es-co" b="1" dirty="0">
                <a:solidFill>
                  <a:srgbClr val="1F127A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s-co" b="1" dirty="0">
                <a:solidFill>
                  <a:srgbClr val="1F12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usan para controlar </a:t>
            </a:r>
            <a:br>
              <a:rPr lang="es-co" b="1" dirty="0">
                <a:solidFill>
                  <a:srgbClr val="1F127A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s-co" b="1" dirty="0">
                <a:solidFill>
                  <a:srgbClr val="1F12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membrana de la cola mientras vuelan </a:t>
            </a:r>
          </a:p>
          <a:p>
            <a:pPr algn="ctr" rtl="0"/>
            <a:endParaRPr lang="en-US" b="1" dirty="0">
              <a:solidFill>
                <a:srgbClr val="1F12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9741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group of bats under a wall&#10;&#10;Description automatically generated">
            <a:extLst>
              <a:ext uri="{FF2B5EF4-FFF2-40B4-BE49-F238E27FC236}">
                <a16:creationId xmlns:a16="http://schemas.microsoft.com/office/drawing/2014/main" id="{8B2DA5A0-1378-4AB3-A2BC-238229AE6D7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7647" t="20000" r="15294"/>
          <a:stretch/>
        </p:blipFill>
        <p:spPr>
          <a:xfrm>
            <a:off x="6095998" y="-1"/>
            <a:ext cx="6096002" cy="6846557"/>
          </a:xfrm>
          <a:prstGeom prst="rect">
            <a:avLst/>
          </a:prstGeom>
        </p:spPr>
      </p:pic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5AE703A-A596-0348-8DB7-953154E25D3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 rtlCol="0"/>
          <a:lstStyle/>
          <a:p>
            <a:pPr rtl="0"/>
            <a:r>
              <a:rPr lang="es-co">
                <a:latin typeface="Arial" panose="020B0604020202020204" pitchFamily="34" charset="0"/>
                <a:cs typeface="Arial" panose="020B0604020202020204" pitchFamily="34" charset="0"/>
              </a:rPr>
              <a:t>¿Los murciélagos lo inspiran?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65AB291-E326-6145-9ADD-871A531A0F1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15914" y="1073538"/>
            <a:ext cx="5399088" cy="4260462"/>
          </a:xfrm>
        </p:spPr>
        <p:txBody>
          <a:bodyPr rtlCol="0"/>
          <a:lstStyle/>
          <a:p>
            <a:pPr algn="l" rtl="0">
              <a:spcBef>
                <a:spcPts val="2200"/>
              </a:spcBef>
            </a:pPr>
            <a:r>
              <a:rPr lang="es-co" sz="2800" dirty="0">
                <a:latin typeface="Arial" panose="020B0604020202020204" pitchFamily="34" charset="0"/>
                <a:cs typeface="Arial" panose="020B0604020202020204" pitchFamily="34" charset="0"/>
              </a:rPr>
              <a:t>¿Puede pensar en su propio invento inspirado </a:t>
            </a:r>
            <a:br>
              <a:rPr lang="es-co" sz="28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s-co" sz="2800" dirty="0">
                <a:latin typeface="Arial" panose="020B0604020202020204" pitchFamily="34" charset="0"/>
                <a:cs typeface="Arial" panose="020B0604020202020204" pitchFamily="34" charset="0"/>
              </a:rPr>
              <a:t>en los murciélagos?</a:t>
            </a:r>
          </a:p>
          <a:p>
            <a:pPr algn="l" rtl="0">
              <a:spcBef>
                <a:spcPts val="2200"/>
              </a:spcBef>
            </a:pPr>
            <a:r>
              <a:rPr lang="es-co" sz="2800" dirty="0">
                <a:latin typeface="Arial" panose="020B0604020202020204" pitchFamily="34" charset="0"/>
                <a:cs typeface="Arial" panose="020B0604020202020204" pitchFamily="34" charset="0"/>
              </a:rPr>
              <a:t>¡Diseñe uno ahora!</a:t>
            </a:r>
          </a:p>
          <a:p>
            <a:pPr algn="l" rtl="0">
              <a:spcBef>
                <a:spcPts val="2200"/>
              </a:spcBef>
            </a:pP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BC4AE79F-CF75-F28B-3EBE-F0477374679B}"/>
              </a:ext>
            </a:extLst>
          </p:cNvPr>
          <p:cNvSpPr txBox="1">
            <a:spLocks/>
          </p:cNvSpPr>
          <p:nvPr/>
        </p:nvSpPr>
        <p:spPr>
          <a:xfrm>
            <a:off x="6269960" y="6141721"/>
            <a:ext cx="2569240" cy="5638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rtl="0">
              <a:lnSpc>
                <a:spcPct val="100000"/>
              </a:lnSpc>
              <a:buNone/>
            </a:pPr>
            <a:r>
              <a:rPr lang="es-co" sz="1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Murciélagos de cola libre mexicanos</a:t>
            </a:r>
            <a:br>
              <a:rPr lang="en-US" sz="1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s-co" sz="1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Brian </a:t>
            </a:r>
            <a:r>
              <a:rPr lang="es-co" sz="10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Keeley</a:t>
            </a:r>
            <a:endParaRPr lang="es-co" sz="1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515177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5AE703A-A596-0348-8DB7-953154E25D3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 rtlCol="0"/>
          <a:lstStyle/>
          <a:p>
            <a:pPr rtl="0"/>
            <a:r>
              <a:rPr lang="es-co" dirty="0">
                <a:latin typeface="Arial" panose="020B0604020202020204" pitchFamily="34" charset="0"/>
                <a:cs typeface="Arial" panose="020B0604020202020204" pitchFamily="34" charset="0"/>
              </a:rPr>
              <a:t>El proceso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65AB291-E326-6145-9ADD-871A531A0F1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15914" y="1073538"/>
            <a:ext cx="5399088" cy="4260462"/>
          </a:xfrm>
        </p:spPr>
        <p:txBody>
          <a:bodyPr rtlCol="0"/>
          <a:lstStyle/>
          <a:p>
            <a:pPr algn="l" rtl="0">
              <a:spcBef>
                <a:spcPts val="2200"/>
              </a:spcBef>
            </a:pPr>
            <a:r>
              <a:rPr lang="es-co" sz="2800" dirty="0">
                <a:latin typeface="Arial" panose="020B0604020202020204" pitchFamily="34" charset="0"/>
                <a:cs typeface="Arial" panose="020B0604020202020204" pitchFamily="34" charset="0"/>
              </a:rPr>
              <a:t>Utilice el proceso de diseño de ingeniería como guía.</a:t>
            </a:r>
          </a:p>
          <a:p>
            <a:pPr algn="l" rtl="0">
              <a:spcBef>
                <a:spcPts val="2200"/>
              </a:spcBef>
            </a:pP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1B2034A-E448-9C55-2EFC-C306DA8A79C6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5257800" y="315951"/>
            <a:ext cx="6705600" cy="63784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77186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FB807C61-7353-EEC5-0540-F838AA6C7ABA}"/>
              </a:ext>
            </a:extLst>
          </p:cNvPr>
          <p:cNvSpPr/>
          <p:nvPr/>
        </p:nvSpPr>
        <p:spPr>
          <a:xfrm>
            <a:off x="6095999" y="12192"/>
            <a:ext cx="6095999" cy="2168429"/>
          </a:xfrm>
          <a:prstGeom prst="rect">
            <a:avLst/>
          </a:prstGeom>
          <a:solidFill>
            <a:srgbClr val="02010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/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5AE703A-A596-0348-8DB7-953154E25D3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 rtlCol="0"/>
          <a:lstStyle/>
          <a:p>
            <a:pPr rtl="0"/>
            <a:r>
              <a:rPr lang="es-co">
                <a:latin typeface="Arial" panose="020B0604020202020204" pitchFamily="34" charset="0"/>
                <a:cs typeface="Arial" panose="020B0604020202020204" pitchFamily="34" charset="0"/>
              </a:rPr>
              <a:t>Biomímesis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65AB291-E326-6145-9ADD-871A531A0F1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15914" y="1828800"/>
            <a:ext cx="5399088" cy="1066800"/>
          </a:xfrm>
        </p:spPr>
        <p:txBody>
          <a:bodyPr rtlCol="0"/>
          <a:lstStyle/>
          <a:p>
            <a:pPr algn="l" rtl="0"/>
            <a:r>
              <a:rPr lang="es-co" sz="2800" dirty="0">
                <a:latin typeface="Arial" panose="020B0604020202020204" pitchFamily="34" charset="0"/>
                <a:cs typeface="Arial" panose="020B0604020202020204" pitchFamily="34" charset="0"/>
              </a:rPr>
              <a:t>Cuando diseñamos cosas que imitan a animales o plantas, ¡se llama </a:t>
            </a:r>
            <a:r>
              <a:rPr lang="es-co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biomímesis</a:t>
            </a:r>
            <a:r>
              <a:rPr lang="es-co" sz="2800" dirty="0">
                <a:latin typeface="Arial" panose="020B0604020202020204" pitchFamily="34" charset="0"/>
                <a:cs typeface="Arial" panose="020B0604020202020204" pitchFamily="34" charset="0"/>
              </a:rPr>
              <a:t>! 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rtl="0"/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BCFF81EF-1F39-5F43-8B16-6DDFF16785A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15914" y="1066800"/>
            <a:ext cx="5399087" cy="1191603"/>
          </a:xfrm>
        </p:spPr>
        <p:txBody>
          <a:bodyPr rtlCol="0"/>
          <a:lstStyle/>
          <a:p>
            <a:pPr algn="l" rtl="0"/>
            <a:r>
              <a:rPr lang="es-co" sz="1800" dirty="0">
                <a:latin typeface="Arial" panose="020B0604020202020204" pitchFamily="34" charset="0"/>
                <a:cs typeface="Arial" panose="020B0604020202020204" pitchFamily="34" charset="0"/>
              </a:rPr>
              <a:t>Los humanos a menudo miran a la naturaleza para resolver problemas.</a:t>
            </a:r>
          </a:p>
        </p:txBody>
      </p:sp>
      <p:pic>
        <p:nvPicPr>
          <p:cNvPr id="5" name="Picture 4" descr="A close-up of a bat&#10;&#10;Description automatically generated">
            <a:extLst>
              <a:ext uri="{FF2B5EF4-FFF2-40B4-BE49-F238E27FC236}">
                <a16:creationId xmlns:a16="http://schemas.microsoft.com/office/drawing/2014/main" id="{BDB257C7-F5EC-A4EA-8AC2-ABDDAD78307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364" r="2364"/>
          <a:stretch/>
        </p:blipFill>
        <p:spPr>
          <a:xfrm>
            <a:off x="6095999" y="1718035"/>
            <a:ext cx="6096000" cy="5139965"/>
          </a:xfrm>
          <a:prstGeom prst="rect">
            <a:avLst/>
          </a:prstGeom>
        </p:spPr>
      </p:pic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3CCCB702-9146-C648-B86E-FB4FFE2B75D3}"/>
              </a:ext>
            </a:extLst>
          </p:cNvPr>
          <p:cNvSpPr txBox="1">
            <a:spLocks/>
          </p:cNvSpPr>
          <p:nvPr/>
        </p:nvSpPr>
        <p:spPr>
          <a:xfrm>
            <a:off x="6269960" y="323418"/>
            <a:ext cx="1959640" cy="5638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rtl="0">
              <a:lnSpc>
                <a:spcPct val="100000"/>
              </a:lnSpc>
              <a:buNone/>
            </a:pPr>
            <a:r>
              <a:rPr lang="es-co" sz="1000" b="1" dirty="0">
                <a:solidFill>
                  <a:srgbClr val="21A6B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Murciélago vampiro común</a:t>
            </a:r>
            <a:br>
              <a:rPr lang="en-US" sz="1000" b="1" dirty="0">
                <a:solidFill>
                  <a:srgbClr val="21A6B5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s-co" sz="1000" b="1" dirty="0">
                <a:solidFill>
                  <a:srgbClr val="21A6B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s-co" sz="1000" b="1" dirty="0" err="1">
                <a:solidFill>
                  <a:srgbClr val="21A6B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Jose</a:t>
            </a:r>
            <a:r>
              <a:rPr lang="es-co" sz="1000" b="1" dirty="0">
                <a:solidFill>
                  <a:srgbClr val="21A6B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Gabriel </a:t>
            </a:r>
            <a:r>
              <a:rPr lang="es-co" sz="1000" b="1" dirty="0" err="1">
                <a:solidFill>
                  <a:srgbClr val="21A6B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Martinez</a:t>
            </a:r>
            <a:r>
              <a:rPr lang="es-co" sz="1000" b="1" dirty="0">
                <a:solidFill>
                  <a:srgbClr val="21A6B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4822827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foggy forest with trees&#10;&#10;Description automatically generated">
            <a:extLst>
              <a:ext uri="{FF2B5EF4-FFF2-40B4-BE49-F238E27FC236}">
                <a16:creationId xmlns:a16="http://schemas.microsoft.com/office/drawing/2014/main" id="{F5CE75F2-9C3E-D226-25BB-81C52B653A5E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 rotWithShape="1">
          <a:blip r:embed="rId3"/>
          <a:srcRect t="3814" b="11441"/>
          <a:stretch/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944A98C-4C0B-BB4F-8257-2D33954B4CF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2482055" y="2133600"/>
            <a:ext cx="7227887" cy="3063240"/>
          </a:xfrm>
        </p:spPr>
        <p:txBody>
          <a:bodyPr rtlCol="0"/>
          <a:lstStyle/>
          <a:p>
            <a:pPr rtl="0">
              <a:spcBef>
                <a:spcPts val="2200"/>
              </a:spcBef>
            </a:pPr>
            <a:r>
              <a:rPr lang="es-co" dirty="0">
                <a:solidFill>
                  <a:srgbClr val="1F12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Identifique el problema: </a:t>
            </a:r>
            <a:r>
              <a:rPr lang="es-co" b="0" dirty="0">
                <a:solidFill>
                  <a:srgbClr val="1F12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Crear un invento inspirado en los murciélagos.</a:t>
            </a:r>
          </a:p>
          <a:p>
            <a:pPr rtl="0">
              <a:spcBef>
                <a:spcPts val="2200"/>
              </a:spcBef>
            </a:pPr>
            <a:r>
              <a:rPr lang="es-co" dirty="0">
                <a:solidFill>
                  <a:srgbClr val="1F12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Criterio y restricciones: </a:t>
            </a:r>
            <a:r>
              <a:rPr lang="es-co" b="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(Debe llenarlo </a:t>
            </a:r>
            <a:br>
              <a:rPr lang="es-co" b="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s-co" b="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 maestro antes del inicio del proyecto).</a:t>
            </a:r>
          </a:p>
          <a:p>
            <a:pPr rtl="0">
              <a:spcBef>
                <a:spcPts val="2200"/>
              </a:spcBef>
            </a:pPr>
            <a:endParaRPr lang="en-US" dirty="0">
              <a:solidFill>
                <a:srgbClr val="1F12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B4587BCE-1196-0145-82A4-9600AE9E4AB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 rtlCol="0"/>
          <a:lstStyle/>
          <a:p>
            <a:pPr rtl="0"/>
            <a:r>
              <a:rPr lang="es-co">
                <a:latin typeface="Arial" panose="020B0604020202020204" pitchFamily="34" charset="0"/>
                <a:cs typeface="Arial" panose="020B0604020202020204" pitchFamily="34" charset="0"/>
              </a:rPr>
              <a:t>Identificar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F7CE2078-CD0D-FF0E-9D65-10138D077639}"/>
              </a:ext>
            </a:extLst>
          </p:cNvPr>
          <p:cNvCxnSpPr>
            <a:cxnSpLocks/>
          </p:cNvCxnSpPr>
          <p:nvPr/>
        </p:nvCxnSpPr>
        <p:spPr>
          <a:xfrm>
            <a:off x="392575" y="762000"/>
            <a:ext cx="11406850" cy="0"/>
          </a:xfrm>
          <a:prstGeom prst="line">
            <a:avLst/>
          </a:prstGeom>
          <a:ln w="41275">
            <a:solidFill>
              <a:srgbClr val="1F127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6053066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foggy forest with trees&#10;&#10;Description automatically generated">
            <a:extLst>
              <a:ext uri="{FF2B5EF4-FFF2-40B4-BE49-F238E27FC236}">
                <a16:creationId xmlns:a16="http://schemas.microsoft.com/office/drawing/2014/main" id="{F5CE75F2-9C3E-D226-25BB-81C52B653A5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954" t="34334" r="22725" b="988"/>
          <a:stretch/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944A98C-4C0B-BB4F-8257-2D33954B4CF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2482055" y="2133600"/>
            <a:ext cx="7227887" cy="3063240"/>
          </a:xfrm>
        </p:spPr>
        <p:txBody>
          <a:bodyPr rtlCol="0"/>
          <a:lstStyle/>
          <a:p>
            <a:pPr rtl="0">
              <a:spcBef>
                <a:spcPts val="2200"/>
              </a:spcBef>
            </a:pPr>
            <a:r>
              <a:rPr lang="es-co" dirty="0">
                <a:solidFill>
                  <a:srgbClr val="1F12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Los estudiantes pueden necesitar tiempo para investigar algunas de sus preguntas o inquietudes antes de pasar al siguiente paso.</a:t>
            </a:r>
          </a:p>
          <a:p>
            <a:pPr rtl="0">
              <a:spcBef>
                <a:spcPts val="2200"/>
              </a:spcBef>
            </a:pPr>
            <a:endParaRPr lang="en-US" dirty="0">
              <a:solidFill>
                <a:srgbClr val="1F12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B4587BCE-1196-0145-82A4-9600AE9E4AB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 rtlCol="0"/>
          <a:lstStyle/>
          <a:p>
            <a:pPr rtl="0"/>
            <a:r>
              <a:rPr lang="es-co">
                <a:latin typeface="Arial" panose="020B0604020202020204" pitchFamily="34" charset="0"/>
                <a:cs typeface="Arial" panose="020B0604020202020204" pitchFamily="34" charset="0"/>
              </a:rPr>
              <a:t>Investigar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F7CE2078-CD0D-FF0E-9D65-10138D077639}"/>
              </a:ext>
            </a:extLst>
          </p:cNvPr>
          <p:cNvCxnSpPr>
            <a:cxnSpLocks/>
          </p:cNvCxnSpPr>
          <p:nvPr/>
        </p:nvCxnSpPr>
        <p:spPr>
          <a:xfrm>
            <a:off x="392575" y="762000"/>
            <a:ext cx="11406850" cy="0"/>
          </a:xfrm>
          <a:prstGeom prst="line">
            <a:avLst/>
          </a:prstGeom>
          <a:ln w="41275">
            <a:solidFill>
              <a:srgbClr val="1F127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184645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foggy forest with trees&#10;&#10;Description automatically generated">
            <a:extLst>
              <a:ext uri="{FF2B5EF4-FFF2-40B4-BE49-F238E27FC236}">
                <a16:creationId xmlns:a16="http://schemas.microsoft.com/office/drawing/2014/main" id="{F5CE75F2-9C3E-D226-25BB-81C52B653A5E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 rotWithShape="1">
          <a:blip r:embed="rId3"/>
          <a:srcRect t="3814" b="11441"/>
          <a:stretch/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944A98C-4C0B-BB4F-8257-2D33954B4CF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2482055" y="2133600"/>
            <a:ext cx="7227887" cy="3063240"/>
          </a:xfrm>
        </p:spPr>
        <p:txBody>
          <a:bodyPr rtlCol="0"/>
          <a:lstStyle/>
          <a:p>
            <a:pPr rtl="0">
              <a:spcBef>
                <a:spcPts val="2200"/>
              </a:spcBef>
            </a:pPr>
            <a:r>
              <a:rPr lang="es-co" dirty="0">
                <a:solidFill>
                  <a:srgbClr val="1F12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Dibuje y etiquete su diseño. </a:t>
            </a:r>
            <a:br>
              <a:rPr lang="en-US" dirty="0">
                <a:solidFill>
                  <a:srgbClr val="1F127A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s-co" dirty="0">
                <a:solidFill>
                  <a:srgbClr val="1F12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(10 minutos)</a:t>
            </a:r>
          </a:p>
          <a:p>
            <a:pPr rtl="0">
              <a:spcBef>
                <a:spcPts val="2200"/>
              </a:spcBef>
            </a:pPr>
            <a:r>
              <a:rPr lang="es-co" dirty="0">
                <a:solidFill>
                  <a:srgbClr val="1F12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Comparta diseños con el grupo. Explique por qué usó los materiales. (10 minutos)</a:t>
            </a:r>
          </a:p>
          <a:p>
            <a:pPr rtl="0">
              <a:spcBef>
                <a:spcPts val="2200"/>
              </a:spcBef>
            </a:pPr>
            <a:endParaRPr lang="en-US" dirty="0">
              <a:solidFill>
                <a:srgbClr val="1F12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B4587BCE-1196-0145-82A4-9600AE9E4AB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 rtlCol="0"/>
          <a:lstStyle/>
          <a:p>
            <a:pPr rtl="0"/>
            <a:r>
              <a:rPr lang="es-co">
                <a:latin typeface="Arial" panose="020B0604020202020204" pitchFamily="34" charset="0"/>
                <a:cs typeface="Arial" panose="020B0604020202020204" pitchFamily="34" charset="0"/>
              </a:rPr>
              <a:t>Imaginar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F7CE2078-CD0D-FF0E-9D65-10138D077639}"/>
              </a:ext>
            </a:extLst>
          </p:cNvPr>
          <p:cNvCxnSpPr>
            <a:cxnSpLocks/>
          </p:cNvCxnSpPr>
          <p:nvPr/>
        </p:nvCxnSpPr>
        <p:spPr>
          <a:xfrm>
            <a:off x="392575" y="762000"/>
            <a:ext cx="11406850" cy="0"/>
          </a:xfrm>
          <a:prstGeom prst="line">
            <a:avLst/>
          </a:prstGeom>
          <a:ln w="41275">
            <a:solidFill>
              <a:srgbClr val="1F127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9323444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foggy forest with trees&#10;&#10;Description automatically generated">
            <a:extLst>
              <a:ext uri="{FF2B5EF4-FFF2-40B4-BE49-F238E27FC236}">
                <a16:creationId xmlns:a16="http://schemas.microsoft.com/office/drawing/2014/main" id="{F5CE75F2-9C3E-D226-25BB-81C52B653A5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954" t="34334" r="22725" b="988"/>
          <a:stretch/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944A98C-4C0B-BB4F-8257-2D33954B4CF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2482055" y="2133600"/>
            <a:ext cx="7227887" cy="3063240"/>
          </a:xfrm>
        </p:spPr>
        <p:txBody>
          <a:bodyPr rtlCol="0"/>
          <a:lstStyle/>
          <a:p>
            <a:pPr rtl="0">
              <a:spcBef>
                <a:spcPts val="2200"/>
              </a:spcBef>
            </a:pPr>
            <a:r>
              <a:rPr lang="es-co" dirty="0">
                <a:solidFill>
                  <a:srgbClr val="1F12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Cree un diseño de equipo colaborativo utilizando una idea de cada miembro. </a:t>
            </a:r>
          </a:p>
          <a:p>
            <a:pPr rtl="0">
              <a:spcBef>
                <a:spcPts val="2200"/>
              </a:spcBef>
            </a:pPr>
            <a:r>
              <a:rPr lang="es-co" dirty="0">
                <a:solidFill>
                  <a:srgbClr val="1F12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 miembro puede acercarse </a:t>
            </a:r>
            <a:br>
              <a:rPr lang="es-co" dirty="0">
                <a:solidFill>
                  <a:srgbClr val="1F127A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s-co" dirty="0">
                <a:solidFill>
                  <a:srgbClr val="1F12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para obtener la aprobación del maestro de su plan y reunir los materiales.</a:t>
            </a:r>
          </a:p>
          <a:p>
            <a:pPr rtl="0">
              <a:spcBef>
                <a:spcPts val="2200"/>
              </a:spcBef>
            </a:pPr>
            <a:r>
              <a:rPr lang="es-co" dirty="0">
                <a:solidFill>
                  <a:srgbClr val="1F12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Tiene 15 minutos.</a:t>
            </a:r>
          </a:p>
          <a:p>
            <a:pPr rtl="0">
              <a:spcBef>
                <a:spcPts val="2200"/>
              </a:spcBef>
            </a:pPr>
            <a:endParaRPr lang="en-US" dirty="0">
              <a:solidFill>
                <a:srgbClr val="1F12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B4587BCE-1196-0145-82A4-9600AE9E4AB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 rtlCol="0"/>
          <a:lstStyle/>
          <a:p>
            <a:pPr rtl="0"/>
            <a:r>
              <a:rPr lang="es-co">
                <a:latin typeface="Arial" panose="020B0604020202020204" pitchFamily="34" charset="0"/>
                <a:cs typeface="Arial" panose="020B0604020202020204" pitchFamily="34" charset="0"/>
              </a:rPr>
              <a:t>Planear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F7CE2078-CD0D-FF0E-9D65-10138D077639}"/>
              </a:ext>
            </a:extLst>
          </p:cNvPr>
          <p:cNvCxnSpPr>
            <a:cxnSpLocks/>
          </p:cNvCxnSpPr>
          <p:nvPr/>
        </p:nvCxnSpPr>
        <p:spPr>
          <a:xfrm>
            <a:off x="392575" y="762000"/>
            <a:ext cx="11406850" cy="0"/>
          </a:xfrm>
          <a:prstGeom prst="line">
            <a:avLst/>
          </a:prstGeom>
          <a:ln w="41275">
            <a:solidFill>
              <a:srgbClr val="1F127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836508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foggy forest with trees&#10;&#10;Description automatically generated">
            <a:extLst>
              <a:ext uri="{FF2B5EF4-FFF2-40B4-BE49-F238E27FC236}">
                <a16:creationId xmlns:a16="http://schemas.microsoft.com/office/drawing/2014/main" id="{F5CE75F2-9C3E-D226-25BB-81C52B653A5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954" t="34334" r="22725" b="988"/>
          <a:stretch/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944A98C-4C0B-BB4F-8257-2D33954B4CF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2482055" y="2133600"/>
            <a:ext cx="7576345" cy="3063240"/>
          </a:xfrm>
        </p:spPr>
        <p:txBody>
          <a:bodyPr rtlCol="0"/>
          <a:lstStyle/>
          <a:p>
            <a:pPr rtl="0">
              <a:spcBef>
                <a:spcPts val="2200"/>
              </a:spcBef>
            </a:pPr>
            <a:r>
              <a:rPr lang="es-co" dirty="0">
                <a:solidFill>
                  <a:srgbClr val="1F12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Tiene 20 minutos para construir su primer prototipo y probarlo.</a:t>
            </a:r>
          </a:p>
          <a:p>
            <a:pPr rtl="0">
              <a:spcBef>
                <a:spcPts val="2200"/>
              </a:spcBef>
            </a:pPr>
            <a:r>
              <a:rPr lang="es-co" dirty="0">
                <a:solidFill>
                  <a:srgbClr val="1F12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Mejorar y volver a probar: </a:t>
            </a:r>
            <a:r>
              <a:rPr lang="es-co" b="0" dirty="0">
                <a:solidFill>
                  <a:srgbClr val="1F12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 tiene tiempo, </a:t>
            </a:r>
            <a:br>
              <a:rPr lang="en-US" b="0" dirty="0">
                <a:solidFill>
                  <a:srgbClr val="1F127A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s-co" b="0" dirty="0">
                <a:solidFill>
                  <a:srgbClr val="1F12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puede rediseñar, reconstruir y volver a probar. Recuerde esbozar y etiquetar sus mejoras </a:t>
            </a:r>
            <a:br>
              <a:rPr lang="es-co" b="0" dirty="0">
                <a:solidFill>
                  <a:srgbClr val="1F127A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s-co" b="0" dirty="0">
                <a:solidFill>
                  <a:srgbClr val="1F12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 su nuevo diseño.</a:t>
            </a:r>
          </a:p>
          <a:p>
            <a:pPr rtl="0">
              <a:spcBef>
                <a:spcPts val="2200"/>
              </a:spcBef>
            </a:pPr>
            <a:endParaRPr lang="en-US" dirty="0">
              <a:solidFill>
                <a:srgbClr val="1F12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rtl="0">
              <a:spcBef>
                <a:spcPts val="2200"/>
              </a:spcBef>
            </a:pPr>
            <a:endParaRPr lang="en-US" dirty="0">
              <a:solidFill>
                <a:srgbClr val="1F12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rtl="0">
              <a:spcBef>
                <a:spcPts val="2200"/>
              </a:spcBef>
            </a:pPr>
            <a:endParaRPr lang="en-US" dirty="0">
              <a:solidFill>
                <a:srgbClr val="1F12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rtl="0">
              <a:spcBef>
                <a:spcPts val="2200"/>
              </a:spcBef>
            </a:pPr>
            <a:endParaRPr lang="en-US" dirty="0">
              <a:solidFill>
                <a:srgbClr val="1F12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B4587BCE-1196-0145-82A4-9600AE9E4AB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 rtlCol="0"/>
          <a:lstStyle/>
          <a:p>
            <a:pPr rtl="0"/>
            <a:r>
              <a:rPr lang="es-co">
                <a:latin typeface="Arial" panose="020B0604020202020204" pitchFamily="34" charset="0"/>
                <a:cs typeface="Arial" panose="020B0604020202020204" pitchFamily="34" charset="0"/>
              </a:rPr>
              <a:t>Crear y probar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F7CE2078-CD0D-FF0E-9D65-10138D077639}"/>
              </a:ext>
            </a:extLst>
          </p:cNvPr>
          <p:cNvCxnSpPr>
            <a:cxnSpLocks/>
          </p:cNvCxnSpPr>
          <p:nvPr/>
        </p:nvCxnSpPr>
        <p:spPr>
          <a:xfrm>
            <a:off x="392575" y="762000"/>
            <a:ext cx="11406850" cy="0"/>
          </a:xfrm>
          <a:prstGeom prst="line">
            <a:avLst/>
          </a:prstGeom>
          <a:ln w="41275">
            <a:solidFill>
              <a:srgbClr val="1F127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1522651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foggy forest with trees&#10;&#10;Description automatically generated">
            <a:extLst>
              <a:ext uri="{FF2B5EF4-FFF2-40B4-BE49-F238E27FC236}">
                <a16:creationId xmlns:a16="http://schemas.microsoft.com/office/drawing/2014/main" id="{F5CE75F2-9C3E-D226-25BB-81C52B653A5E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 rotWithShape="1">
          <a:blip r:embed="rId3"/>
          <a:srcRect t="3814" b="11441"/>
          <a:stretch/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944A98C-4C0B-BB4F-8257-2D33954B4CF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2482055" y="1676400"/>
            <a:ext cx="8185945" cy="4495800"/>
          </a:xfrm>
        </p:spPr>
        <p:txBody>
          <a:bodyPr rtlCol="0"/>
          <a:lstStyle/>
          <a:p>
            <a:pPr rtl="0">
              <a:spcBef>
                <a:spcPts val="2200"/>
              </a:spcBef>
            </a:pPr>
            <a:r>
              <a:rPr lang="es-co" dirty="0">
                <a:solidFill>
                  <a:srgbClr val="1F12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Los estudiantes deben compartir sus inventos con otros y tener una discusión en </a:t>
            </a:r>
            <a:r>
              <a:rPr lang="es-co">
                <a:solidFill>
                  <a:srgbClr val="1F12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clase </a:t>
            </a:r>
            <a:br>
              <a:rPr lang="es-co">
                <a:solidFill>
                  <a:srgbClr val="1F127A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s-co">
                <a:solidFill>
                  <a:srgbClr val="1F12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 </a:t>
            </a:r>
            <a:r>
              <a:rPr lang="es-co" dirty="0">
                <a:solidFill>
                  <a:srgbClr val="1F12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las siguientes preguntas.</a:t>
            </a:r>
          </a:p>
          <a:p>
            <a:pPr rtl="0">
              <a:spcBef>
                <a:spcPts val="2200"/>
              </a:spcBef>
            </a:pPr>
            <a:r>
              <a:rPr lang="es-co" dirty="0">
                <a:solidFill>
                  <a:srgbClr val="1F12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• ¿Qué funcionó bien?</a:t>
            </a:r>
          </a:p>
          <a:p>
            <a:pPr rtl="0">
              <a:spcBef>
                <a:spcPts val="2200"/>
              </a:spcBef>
            </a:pPr>
            <a:r>
              <a:rPr lang="es-co" dirty="0">
                <a:solidFill>
                  <a:srgbClr val="1F12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• ¿Qué no funcionó bien?</a:t>
            </a:r>
          </a:p>
          <a:p>
            <a:pPr rtl="0">
              <a:spcBef>
                <a:spcPts val="2200"/>
              </a:spcBef>
            </a:pPr>
            <a:r>
              <a:rPr lang="es-co" dirty="0">
                <a:solidFill>
                  <a:srgbClr val="1F12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• ¿Cómo mejoraría su diseño?</a:t>
            </a:r>
          </a:p>
          <a:p>
            <a:pPr rtl="0">
              <a:spcBef>
                <a:spcPts val="2200"/>
              </a:spcBef>
            </a:pPr>
            <a:r>
              <a:rPr lang="es-co" dirty="0">
                <a:solidFill>
                  <a:srgbClr val="1F12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• ¿Qué aprendió o descubrió sobre________?</a:t>
            </a:r>
          </a:p>
          <a:p>
            <a:pPr rtl="0">
              <a:spcBef>
                <a:spcPts val="2200"/>
              </a:spcBef>
            </a:pPr>
            <a:endParaRPr lang="en-US" dirty="0">
              <a:solidFill>
                <a:srgbClr val="1F12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B4587BCE-1196-0145-82A4-9600AE9E4AB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 rtlCol="0"/>
          <a:lstStyle/>
          <a:p>
            <a:pPr rtl="0"/>
            <a:r>
              <a:rPr lang="es-co">
                <a:latin typeface="Arial" panose="020B0604020202020204" pitchFamily="34" charset="0"/>
                <a:cs typeface="Arial" panose="020B0604020202020204" pitchFamily="34" charset="0"/>
              </a:rPr>
              <a:t>Comunicar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F7CE2078-CD0D-FF0E-9D65-10138D077639}"/>
              </a:ext>
            </a:extLst>
          </p:cNvPr>
          <p:cNvCxnSpPr>
            <a:cxnSpLocks/>
          </p:cNvCxnSpPr>
          <p:nvPr/>
        </p:nvCxnSpPr>
        <p:spPr>
          <a:xfrm>
            <a:off x="392575" y="762000"/>
            <a:ext cx="11406850" cy="0"/>
          </a:xfrm>
          <a:prstGeom prst="line">
            <a:avLst/>
          </a:prstGeom>
          <a:ln w="41275">
            <a:solidFill>
              <a:srgbClr val="1F127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6077295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F127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bat flying in the water&#10;&#10;Description automatically generated">
            <a:extLst>
              <a:ext uri="{FF2B5EF4-FFF2-40B4-BE49-F238E27FC236}">
                <a16:creationId xmlns:a16="http://schemas.microsoft.com/office/drawing/2014/main" id="{63C4269E-94D8-2F39-9DBD-2494F8449FD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096"/>
            <a:ext cx="12192000" cy="6858000"/>
          </a:xfrm>
          <a:prstGeom prst="rect">
            <a:avLst/>
          </a:prstGeom>
        </p:spPr>
      </p:pic>
      <p:pic>
        <p:nvPicPr>
          <p:cNvPr id="11" name="Picture 10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F43C7E76-8555-20E9-8C11-EBBCEFE2CB2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72531" y="5864739"/>
            <a:ext cx="2374831" cy="61226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F1CE98BA-C375-7D02-E49D-ABBE20F7B9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4638" y="6091767"/>
            <a:ext cx="533400" cy="38523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6EDB900-B0E5-38B3-7964-0028CDE87D0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75809" y="6166347"/>
            <a:ext cx="1627077" cy="18020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16B26628-A7D3-608F-1AF9-D67F55B3B653}"/>
              </a:ext>
            </a:extLst>
          </p:cNvPr>
          <p:cNvSpPr txBox="1"/>
          <p:nvPr/>
        </p:nvSpPr>
        <p:spPr>
          <a:xfrm>
            <a:off x="440686" y="5648577"/>
            <a:ext cx="32169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rtl="0"/>
            <a:r>
              <a:rPr lang="es-co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Obtener más información:</a:t>
            </a:r>
          </a:p>
        </p:txBody>
      </p:sp>
    </p:spTree>
    <p:extLst>
      <p:ext uri="{BB962C8B-B14F-4D97-AF65-F5344CB8AC3E}">
        <p14:creationId xmlns:p14="http://schemas.microsoft.com/office/powerpoint/2010/main" val="7572450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foggy forest with trees&#10;&#10;Description automatically generated">
            <a:extLst>
              <a:ext uri="{FF2B5EF4-FFF2-40B4-BE49-F238E27FC236}">
                <a16:creationId xmlns:a16="http://schemas.microsoft.com/office/drawing/2014/main" id="{F5CE75F2-9C3E-D226-25BB-81C52B653A5E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 rotWithShape="1">
          <a:blip r:embed="rId3"/>
          <a:srcRect t="3814" b="11441"/>
          <a:stretch/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944A98C-4C0B-BB4F-8257-2D33954B4CF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2482055" y="2133600"/>
            <a:ext cx="8566945" cy="3063240"/>
          </a:xfrm>
        </p:spPr>
        <p:txBody>
          <a:bodyPr rtlCol="0"/>
          <a:lstStyle/>
          <a:p>
            <a:pPr rtl="0">
              <a:spcBef>
                <a:spcPts val="2200"/>
              </a:spcBef>
            </a:pPr>
            <a:r>
              <a:rPr lang="es-co" dirty="0">
                <a:solidFill>
                  <a:srgbClr val="1F12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¿El entendimiento de los cuerpos </a:t>
            </a:r>
            <a:br>
              <a:rPr lang="es-co" dirty="0">
                <a:solidFill>
                  <a:srgbClr val="1F127A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s-co" dirty="0">
                <a:solidFill>
                  <a:srgbClr val="1F12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 comportamientos de los MURCIÉLAGOS puede ayudarnos a construir cosas para ayudar </a:t>
            </a:r>
            <a:br>
              <a:rPr lang="es-co" dirty="0">
                <a:solidFill>
                  <a:srgbClr val="1F127A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s-co" dirty="0">
                <a:solidFill>
                  <a:srgbClr val="1F12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las personas?</a:t>
            </a:r>
          </a:p>
          <a:p>
            <a:pPr rtl="0">
              <a:spcBef>
                <a:spcPts val="2200"/>
              </a:spcBef>
            </a:pPr>
            <a:r>
              <a:rPr lang="es-co" dirty="0">
                <a:solidFill>
                  <a:srgbClr val="1F12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 es así, ¿qué partes del cuerpo </a:t>
            </a:r>
            <a:br>
              <a:rPr lang="es-co" dirty="0">
                <a:solidFill>
                  <a:srgbClr val="1F127A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s-co" dirty="0">
                <a:solidFill>
                  <a:srgbClr val="1F12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 comportamientos podrían inspirarnos?</a:t>
            </a:r>
          </a:p>
          <a:p>
            <a:pPr rtl="0">
              <a:spcBef>
                <a:spcPts val="2200"/>
              </a:spcBef>
            </a:pPr>
            <a:r>
              <a:rPr lang="es-co" dirty="0">
                <a:solidFill>
                  <a:srgbClr val="1F12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Debatir en clase.</a:t>
            </a:r>
          </a:p>
          <a:p>
            <a:pPr rtl="0"/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B4587BCE-1196-0145-82A4-9600AE9E4AB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 rtlCol="0"/>
          <a:lstStyle/>
          <a:p>
            <a:pPr rtl="0"/>
            <a:r>
              <a:rPr lang="es-co">
                <a:latin typeface="Arial" panose="020B0604020202020204" pitchFamily="34" charset="0"/>
                <a:cs typeface="Arial" panose="020B0604020202020204" pitchFamily="34" charset="0"/>
              </a:rPr>
              <a:t>La pregunta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F7CE2078-CD0D-FF0E-9D65-10138D077639}"/>
              </a:ext>
            </a:extLst>
          </p:cNvPr>
          <p:cNvCxnSpPr>
            <a:cxnSpLocks/>
          </p:cNvCxnSpPr>
          <p:nvPr/>
        </p:nvCxnSpPr>
        <p:spPr>
          <a:xfrm>
            <a:off x="392575" y="762000"/>
            <a:ext cx="11406850" cy="0"/>
          </a:xfrm>
          <a:prstGeom prst="line">
            <a:avLst/>
          </a:prstGeom>
          <a:ln w="41275">
            <a:solidFill>
              <a:srgbClr val="1F127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704749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bat flying next to a moth&#10;&#10;Description automatically generated">
            <a:extLst>
              <a:ext uri="{FF2B5EF4-FFF2-40B4-BE49-F238E27FC236}">
                <a16:creationId xmlns:a16="http://schemas.microsoft.com/office/drawing/2014/main" id="{972FC225-2BF9-5582-98F0-319F82219D7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7258" r="19983"/>
          <a:stretch/>
        </p:blipFill>
        <p:spPr>
          <a:xfrm>
            <a:off x="6095999" y="0"/>
            <a:ext cx="6096002" cy="6858000"/>
          </a:xfrm>
          <a:prstGeom prst="rect">
            <a:avLst/>
          </a:prstGeom>
        </p:spPr>
      </p:pic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5AE703A-A596-0348-8DB7-953154E25D3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 rtlCol="0"/>
          <a:lstStyle/>
          <a:p>
            <a:pPr rtl="0"/>
            <a:r>
              <a:rPr lang="es-co">
                <a:latin typeface="Arial" panose="020B0604020202020204" pitchFamily="34" charset="0"/>
                <a:cs typeface="Arial" panose="020B0604020202020204" pitchFamily="34" charset="0"/>
              </a:rPr>
              <a:t>Ecolocalización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65AB291-E326-6145-9ADD-871A531A0F1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15914" y="1073538"/>
            <a:ext cx="5399088" cy="1066800"/>
          </a:xfrm>
        </p:spPr>
        <p:txBody>
          <a:bodyPr rtlCol="0"/>
          <a:lstStyle/>
          <a:p>
            <a:pPr rtl="0"/>
            <a:r>
              <a:rPr lang="es-co" dirty="0">
                <a:latin typeface="Arial" panose="020B0604020202020204" pitchFamily="34" charset="0"/>
                <a:cs typeface="Arial" panose="020B0604020202020204" pitchFamily="34" charset="0"/>
              </a:rPr>
              <a:t>Desglosando </a:t>
            </a:r>
            <a:br>
              <a:rPr lang="es-co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s-co" dirty="0">
                <a:latin typeface="Arial" panose="020B0604020202020204" pitchFamily="34" charset="0"/>
                <a:cs typeface="Arial" panose="020B0604020202020204" pitchFamily="34" charset="0"/>
              </a:rPr>
              <a:t>la ecolocalización</a:t>
            </a:r>
          </a:p>
          <a:p>
            <a:pPr rtl="0"/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rtl="0"/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rtl="0"/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 Placeholder 13">
            <a:extLst>
              <a:ext uri="{FF2B5EF4-FFF2-40B4-BE49-F238E27FC236}">
                <a16:creationId xmlns:a16="http://schemas.microsoft.com/office/drawing/2014/main" id="{913FC409-85E8-D1B2-F97C-BD13F6DB6A40}"/>
              </a:ext>
            </a:extLst>
          </p:cNvPr>
          <p:cNvSpPr txBox="1">
            <a:spLocks/>
          </p:cNvSpPr>
          <p:nvPr/>
        </p:nvSpPr>
        <p:spPr>
          <a:xfrm>
            <a:off x="306769" y="2377916"/>
            <a:ext cx="5179631" cy="2422684"/>
          </a:xfrm>
          <a:prstGeom prst="rect">
            <a:avLst/>
          </a:prstGeom>
        </p:spPr>
        <p:txBody>
          <a:bodyPr rtlCol="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tx1"/>
                </a:solidFill>
                <a:latin typeface="ITC Avant Garde Pro Bk" panose="020B0502020202020204" pitchFamily="34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Blip>
                <a:blip r:embed="rId4"/>
              </a:buBlip>
              <a:defRPr sz="1800" b="0" i="0" kern="1200">
                <a:solidFill>
                  <a:schemeClr val="tx1"/>
                </a:solidFill>
                <a:latin typeface="ITC Avant Garde Pro Bk" panose="020B0502020202020204" pitchFamily="34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21A6B5"/>
              </a:buClr>
              <a:buFont typeface="Arial" panose="020B0604020202020204" pitchFamily="34" charset="0"/>
              <a:buChar char="•"/>
              <a:defRPr sz="1400" b="0" i="0" kern="1200">
                <a:solidFill>
                  <a:schemeClr val="tx1"/>
                </a:solidFill>
                <a:latin typeface="ITC Avant Garde Pro Bk" panose="020B0502020202020204" pitchFamily="34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 rtl="0">
              <a:lnSpc>
                <a:spcPct val="100000"/>
              </a:lnSpc>
              <a:spcBef>
                <a:spcPts val="1500"/>
              </a:spcBef>
            </a:pPr>
            <a:r>
              <a:rPr lang="es-co" dirty="0">
                <a:latin typeface="Arial" panose="020B0604020202020204" pitchFamily="34" charset="0"/>
                <a:cs typeface="Arial" panose="020B0604020202020204" pitchFamily="34" charset="0"/>
              </a:rPr>
              <a:t>Los sonidos provienen de la BOCA del murciélago.</a:t>
            </a:r>
          </a:p>
          <a:p>
            <a:pPr lvl="1" rtl="0">
              <a:lnSpc>
                <a:spcPct val="100000"/>
              </a:lnSpc>
              <a:spcBef>
                <a:spcPts val="1500"/>
              </a:spcBef>
            </a:pPr>
            <a:r>
              <a:rPr lang="es-co" dirty="0">
                <a:latin typeface="Arial" panose="020B0604020202020204" pitchFamily="34" charset="0"/>
                <a:cs typeface="Arial" panose="020B0604020202020204" pitchFamily="34" charset="0"/>
              </a:rPr>
              <a:t>Los sonidos golpean un objeto. </a:t>
            </a:r>
          </a:p>
          <a:p>
            <a:pPr lvl="1" rtl="0">
              <a:lnSpc>
                <a:spcPct val="100000"/>
              </a:lnSpc>
              <a:spcBef>
                <a:spcPts val="1500"/>
              </a:spcBef>
            </a:pPr>
            <a:r>
              <a:rPr lang="es-co" dirty="0">
                <a:latin typeface="Arial" panose="020B0604020202020204" pitchFamily="34" charset="0"/>
                <a:cs typeface="Arial" panose="020B0604020202020204" pitchFamily="34" charset="0"/>
              </a:rPr>
              <a:t>Los sonidos resuenan de vuelta a las OREJAS del murciélago.</a:t>
            </a:r>
          </a:p>
          <a:p>
            <a:pPr lvl="1" rtl="0">
              <a:lnSpc>
                <a:spcPct val="100000"/>
              </a:lnSpc>
              <a:spcBef>
                <a:spcPts val="1500"/>
              </a:spcBef>
            </a:pPr>
            <a:r>
              <a:rPr lang="es-co" dirty="0">
                <a:latin typeface="Arial" panose="020B0604020202020204" pitchFamily="34" charset="0"/>
                <a:cs typeface="Arial" panose="020B0604020202020204" pitchFamily="34" charset="0"/>
              </a:rPr>
              <a:t>¡A partir de este eco de sonido, </a:t>
            </a:r>
            <a:br>
              <a:rPr lang="es-co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s-co" dirty="0">
                <a:latin typeface="Arial" panose="020B0604020202020204" pitchFamily="34" charset="0"/>
                <a:cs typeface="Arial" panose="020B0604020202020204" pitchFamily="34" charset="0"/>
              </a:rPr>
              <a:t>el murciélago sabe la ubicación del objeto!</a:t>
            </a:r>
          </a:p>
          <a:p>
            <a:pPr lvl="1" rtl="0">
              <a:lnSpc>
                <a:spcPct val="100000"/>
              </a:lnSpc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 rtl="0">
              <a:lnSpc>
                <a:spcPct val="100000"/>
              </a:lnSpc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lvl="1" indent="0" rtl="0">
              <a:lnSpc>
                <a:spcPct val="100000"/>
              </a:lnSpc>
              <a:buNone/>
            </a:pPr>
            <a:b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rtl="0">
              <a:lnSpc>
                <a:spcPct val="160000"/>
              </a:lnSpc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rtl="0">
              <a:lnSpc>
                <a:spcPct val="160000"/>
              </a:lnSpc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rtl="0">
              <a:lnSpc>
                <a:spcPct val="160000"/>
              </a:lnSpc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rtl="0">
              <a:lnSpc>
                <a:spcPct val="160000"/>
              </a:lnSpc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rtl="0">
              <a:lnSpc>
                <a:spcPct val="160000"/>
              </a:lnSpc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BC4AE79F-CF75-F28B-3EBE-F0477374679B}"/>
              </a:ext>
            </a:extLst>
          </p:cNvPr>
          <p:cNvSpPr txBox="1">
            <a:spLocks/>
          </p:cNvSpPr>
          <p:nvPr/>
        </p:nvSpPr>
        <p:spPr>
          <a:xfrm>
            <a:off x="6269960" y="6141721"/>
            <a:ext cx="2112040" cy="5638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rtl="0">
              <a:lnSpc>
                <a:spcPct val="100000"/>
              </a:lnSpc>
              <a:buNone/>
            </a:pPr>
            <a:r>
              <a:rPr lang="es-co" sz="1000" b="1" dirty="0">
                <a:solidFill>
                  <a:srgbClr val="21A6B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Pequeño murciélago marrón</a:t>
            </a:r>
            <a:br>
              <a:rPr lang="en-US" sz="1000" b="1" dirty="0">
                <a:solidFill>
                  <a:srgbClr val="21A6B5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s-co" sz="1000" b="1" dirty="0">
                <a:solidFill>
                  <a:srgbClr val="21A6B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Michael Durham</a:t>
            </a:r>
          </a:p>
        </p:txBody>
      </p:sp>
    </p:spTree>
    <p:extLst>
      <p:ext uri="{BB962C8B-B14F-4D97-AF65-F5344CB8AC3E}">
        <p14:creationId xmlns:p14="http://schemas.microsoft.com/office/powerpoint/2010/main" val="29196626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foggy forest with trees&#10;&#10;Description automatically generated">
            <a:extLst>
              <a:ext uri="{FF2B5EF4-FFF2-40B4-BE49-F238E27FC236}">
                <a16:creationId xmlns:a16="http://schemas.microsoft.com/office/drawing/2014/main" id="{F5CE75F2-9C3E-D226-25BB-81C52B653A5E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 rotWithShape="1">
          <a:blip r:embed="rId3"/>
          <a:srcRect t="3814" b="11441"/>
          <a:stretch/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944A98C-4C0B-BB4F-8257-2D33954B4CF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2482055" y="2133600"/>
            <a:ext cx="8795545" cy="3063240"/>
          </a:xfrm>
        </p:spPr>
        <p:txBody>
          <a:bodyPr rtlCol="0"/>
          <a:lstStyle/>
          <a:p>
            <a:pPr rtl="0">
              <a:spcBef>
                <a:spcPts val="2200"/>
              </a:spcBef>
            </a:pPr>
            <a:r>
              <a:rPr lang="es-co" dirty="0">
                <a:solidFill>
                  <a:srgbClr val="1F12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¿Cómo puede el conocimiento </a:t>
            </a:r>
            <a:br>
              <a:rPr lang="es-co" dirty="0">
                <a:solidFill>
                  <a:srgbClr val="1F127A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s-co" dirty="0">
                <a:solidFill>
                  <a:srgbClr val="1F12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sobre la ecolocación ayudarnos a construir mejores dispositivos para ayudar a las personas con visión limitada?</a:t>
            </a:r>
          </a:p>
          <a:p>
            <a:pPr rtl="0">
              <a:spcBef>
                <a:spcPts val="2200"/>
              </a:spcBef>
            </a:pPr>
            <a:r>
              <a:rPr lang="es-co" dirty="0">
                <a:solidFill>
                  <a:srgbClr val="1F12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Debatir en clase.</a:t>
            </a:r>
          </a:p>
          <a:p>
            <a:pPr rtl="0"/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B4587BCE-1196-0145-82A4-9600AE9E4AB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 rtlCol="0"/>
          <a:lstStyle/>
          <a:p>
            <a:pPr rtl="0"/>
            <a:r>
              <a:rPr lang="es-co">
                <a:latin typeface="Arial" panose="020B0604020202020204" pitchFamily="34" charset="0"/>
                <a:cs typeface="Arial" panose="020B0604020202020204" pitchFamily="34" charset="0"/>
              </a:rPr>
              <a:t>La pregunta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F7CE2078-CD0D-FF0E-9D65-10138D077639}"/>
              </a:ext>
            </a:extLst>
          </p:cNvPr>
          <p:cNvCxnSpPr>
            <a:cxnSpLocks/>
          </p:cNvCxnSpPr>
          <p:nvPr/>
        </p:nvCxnSpPr>
        <p:spPr>
          <a:xfrm>
            <a:off x="392575" y="762000"/>
            <a:ext cx="11406850" cy="0"/>
          </a:xfrm>
          <a:prstGeom prst="line">
            <a:avLst/>
          </a:prstGeom>
          <a:ln w="41275">
            <a:solidFill>
              <a:srgbClr val="1F127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345336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>
            <a:extLst>
              <a:ext uri="{FF2B5EF4-FFF2-40B4-BE49-F238E27FC236}">
                <a16:creationId xmlns:a16="http://schemas.microsoft.com/office/drawing/2014/main" id="{FE03206F-3637-F27A-FBC5-FB8A05E9F1BD}"/>
              </a:ext>
            </a:extLst>
          </p:cNvPr>
          <p:cNvSpPr/>
          <p:nvPr/>
        </p:nvSpPr>
        <p:spPr>
          <a:xfrm>
            <a:off x="6095998" y="0"/>
            <a:ext cx="6096001" cy="6858000"/>
          </a:xfrm>
          <a:prstGeom prst="rect">
            <a:avLst/>
          </a:prstGeom>
          <a:solidFill>
            <a:srgbClr val="21A6B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/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842A6D86-1B4D-EFF3-5F6D-036F9743FA4F}"/>
              </a:ext>
            </a:extLst>
          </p:cNvPr>
          <p:cNvPicPr/>
          <p:nvPr/>
        </p:nvPicPr>
        <p:blipFill rotWithShape="1">
          <a:blip r:embed="rId3"/>
          <a:srcRect l="48462" t="17620" b="47907"/>
          <a:stretch/>
        </p:blipFill>
        <p:spPr>
          <a:xfrm flipH="1">
            <a:off x="7086600" y="3428999"/>
            <a:ext cx="5105400" cy="3429001"/>
          </a:xfrm>
          <a:prstGeom prst="rect">
            <a:avLst/>
          </a:prstGeom>
        </p:spPr>
      </p:pic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5AE703A-A596-0348-8DB7-953154E25D3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 rtlCol="0"/>
          <a:lstStyle/>
          <a:p>
            <a:pPr rtl="0"/>
            <a:r>
              <a:rPr lang="es-co">
                <a:latin typeface="Arial" panose="020B0604020202020204" pitchFamily="34" charset="0"/>
                <a:cs typeface="Arial" panose="020B0604020202020204" pitchFamily="34" charset="0"/>
              </a:rPr>
              <a:t>Ecolocalización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65AB291-E326-6145-9ADD-871A531A0F1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15914" y="1073538"/>
            <a:ext cx="6313486" cy="1066800"/>
          </a:xfrm>
        </p:spPr>
        <p:txBody>
          <a:bodyPr rtlCol="0"/>
          <a:lstStyle/>
          <a:p>
            <a:pPr rtl="0"/>
            <a:r>
              <a:rPr lang="es-co" sz="2600" dirty="0">
                <a:latin typeface="Arial" panose="020B0604020202020204" pitchFamily="34" charset="0"/>
                <a:cs typeface="Arial" panose="020B0604020202020204" pitchFamily="34" charset="0"/>
              </a:rPr>
              <a:t>¿Qué tendría que hacer un bastón para </a:t>
            </a:r>
            <a:r>
              <a:rPr lang="es-co" sz="2600" dirty="0" err="1">
                <a:latin typeface="Arial" panose="020B0604020202020204" pitchFamily="34" charset="0"/>
                <a:cs typeface="Arial" panose="020B0604020202020204" pitchFamily="34" charset="0"/>
              </a:rPr>
              <a:t>ecolocalizar</a:t>
            </a:r>
            <a:r>
              <a:rPr lang="es-co" sz="2600" dirty="0">
                <a:latin typeface="Arial" panose="020B0604020202020204" pitchFamily="34" charset="0"/>
                <a:cs typeface="Arial" panose="020B0604020202020204" pitchFamily="34" charset="0"/>
              </a:rPr>
              <a:t>? Debatan.</a:t>
            </a:r>
          </a:p>
          <a:p>
            <a:pPr rtl="0"/>
            <a:endParaRPr lang="en-US" sz="2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rtl="0"/>
            <a:endParaRPr lang="en-US" sz="2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rtl="0"/>
            <a:endParaRPr lang="en-US" sz="2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rtl="0"/>
            <a:endParaRPr lang="en-US" sz="2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 Placeholder 13">
            <a:extLst>
              <a:ext uri="{FF2B5EF4-FFF2-40B4-BE49-F238E27FC236}">
                <a16:creationId xmlns:a16="http://schemas.microsoft.com/office/drawing/2014/main" id="{913FC409-85E8-D1B2-F97C-BD13F6DB6A40}"/>
              </a:ext>
            </a:extLst>
          </p:cNvPr>
          <p:cNvSpPr txBox="1">
            <a:spLocks/>
          </p:cNvSpPr>
          <p:nvPr/>
        </p:nvSpPr>
        <p:spPr>
          <a:xfrm>
            <a:off x="306769" y="1981200"/>
            <a:ext cx="5103431" cy="742095"/>
          </a:xfrm>
          <a:prstGeom prst="rect">
            <a:avLst/>
          </a:prstGeom>
        </p:spPr>
        <p:txBody>
          <a:bodyPr rtlCol="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tx1"/>
                </a:solidFill>
                <a:latin typeface="ITC Avant Garde Pro Bk" panose="020B0502020202020204" pitchFamily="34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Blip>
                <a:blip r:embed="rId4"/>
              </a:buBlip>
              <a:defRPr sz="1800" b="0" i="0" kern="1200">
                <a:solidFill>
                  <a:schemeClr val="tx1"/>
                </a:solidFill>
                <a:latin typeface="ITC Avant Garde Pro Bk" panose="020B0502020202020204" pitchFamily="34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21A6B5"/>
              </a:buClr>
              <a:buFont typeface="Arial" panose="020B0604020202020204" pitchFamily="34" charset="0"/>
              <a:buChar char="•"/>
              <a:defRPr sz="1400" b="0" i="0" kern="1200">
                <a:solidFill>
                  <a:schemeClr val="tx1"/>
                </a:solidFill>
                <a:latin typeface="ITC Avant Garde Pro Bk" panose="020B0502020202020204" pitchFamily="34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 rtl="0">
              <a:lnSpc>
                <a:spcPct val="100000"/>
              </a:lnSpc>
            </a:pPr>
            <a:r>
              <a:rPr lang="es-co" dirty="0">
                <a:latin typeface="Arial" panose="020B0604020202020204" pitchFamily="34" charset="0"/>
                <a:cs typeface="Arial" panose="020B0604020202020204" pitchFamily="34" charset="0"/>
              </a:rPr>
              <a:t>¡El bastón imita la ecolocación de los murciélagos para ayudar a las personas ciegas a moverse!</a:t>
            </a:r>
          </a:p>
          <a:p>
            <a:pPr rtl="0">
              <a:lnSpc>
                <a:spcPct val="160000"/>
              </a:lnSpc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rtl="0">
              <a:lnSpc>
                <a:spcPct val="160000"/>
              </a:lnSpc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rtl="0">
              <a:lnSpc>
                <a:spcPct val="160000"/>
              </a:lnSpc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rtl="0">
              <a:lnSpc>
                <a:spcPct val="160000"/>
              </a:lnSpc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 Placeholder 13">
            <a:extLst>
              <a:ext uri="{FF2B5EF4-FFF2-40B4-BE49-F238E27FC236}">
                <a16:creationId xmlns:a16="http://schemas.microsoft.com/office/drawing/2014/main" id="{BB8D7FCC-AC29-F093-6AF7-E748D505585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15914" y="4724400"/>
            <a:ext cx="5399088" cy="1232367"/>
          </a:xfrm>
        </p:spPr>
        <p:txBody>
          <a:bodyPr rtlCol="0"/>
          <a:lstStyle/>
          <a:p>
            <a:pPr rtl="0">
              <a:lnSpc>
                <a:spcPts val="2360"/>
              </a:lnSpc>
            </a:pPr>
            <a:r>
              <a:rPr lang="es-co" b="1">
                <a:latin typeface="Arial" panose="020B0604020202020204" pitchFamily="34" charset="0"/>
                <a:cs typeface="Arial" panose="020B0604020202020204" pitchFamily="34" charset="0"/>
              </a:rPr>
              <a:t>Haga clic para ver:</a:t>
            </a:r>
          </a:p>
          <a:p>
            <a:pPr rtl="0">
              <a:lnSpc>
                <a:spcPts val="2360"/>
              </a:lnSpc>
            </a:pPr>
            <a:r>
              <a:rPr lang="es-co">
                <a:solidFill>
                  <a:srgbClr val="21A6B5"/>
                </a:solidFill>
                <a:latin typeface="Arial" panose="020B0604020202020204" pitchFamily="34" charset="0"/>
                <a:cs typeface="Arial" panose="020B0604020202020204" pitchFamily="34" charset="0"/>
                <a:hlinkClick r:id="rId5"/>
              </a:rPr>
              <a:t>https://www.bbc.com/news/av/health-15363976</a:t>
            </a:r>
            <a:endParaRPr lang="en-US" dirty="0">
              <a:solidFill>
                <a:srgbClr val="21A6B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rtl="0">
              <a:lnSpc>
                <a:spcPts val="2360"/>
              </a:lnSpc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rtl="0">
              <a:lnSpc>
                <a:spcPts val="2360"/>
              </a:lnSpc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 Placeholder 13">
            <a:extLst>
              <a:ext uri="{FF2B5EF4-FFF2-40B4-BE49-F238E27FC236}">
                <a16:creationId xmlns:a16="http://schemas.microsoft.com/office/drawing/2014/main" id="{54AB9A39-588C-5568-7120-94ACFA4A7F5A}"/>
              </a:ext>
            </a:extLst>
          </p:cNvPr>
          <p:cNvSpPr txBox="1">
            <a:spLocks/>
          </p:cNvSpPr>
          <p:nvPr/>
        </p:nvSpPr>
        <p:spPr>
          <a:xfrm>
            <a:off x="306769" y="2910236"/>
            <a:ext cx="5103431" cy="679062"/>
          </a:xfrm>
          <a:prstGeom prst="rect">
            <a:avLst/>
          </a:prstGeom>
        </p:spPr>
        <p:txBody>
          <a:bodyPr rtlCol="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tx1"/>
                </a:solidFill>
                <a:latin typeface="ITC Avant Garde Pro Bk" panose="020B0502020202020204" pitchFamily="34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Blip>
                <a:blip r:embed="rId4"/>
              </a:buBlip>
              <a:defRPr sz="1800" b="0" i="0" kern="1200">
                <a:solidFill>
                  <a:schemeClr val="tx1"/>
                </a:solidFill>
                <a:latin typeface="ITC Avant Garde Pro Bk" panose="020B0502020202020204" pitchFamily="34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21A6B5"/>
              </a:buClr>
              <a:buFont typeface="Arial" panose="020B0604020202020204" pitchFamily="34" charset="0"/>
              <a:buChar char="•"/>
              <a:defRPr sz="1400" b="0" i="0" kern="1200">
                <a:solidFill>
                  <a:schemeClr val="tx1"/>
                </a:solidFill>
                <a:latin typeface="ITC Avant Garde Pro Bk" panose="020B0502020202020204" pitchFamily="34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 rtl="0">
              <a:lnSpc>
                <a:spcPct val="100000"/>
              </a:lnSpc>
            </a:pPr>
            <a:r>
              <a:rPr lang="es-co" dirty="0">
                <a:latin typeface="Arial" panose="020B0604020202020204" pitchFamily="34" charset="0"/>
                <a:cs typeface="Arial" panose="020B0604020202020204" pitchFamily="34" charset="0"/>
              </a:rPr>
              <a:t>El bastón envía señales y "vibra" cuando hay algo frente a él. </a:t>
            </a:r>
          </a:p>
          <a:p>
            <a:pPr rtl="0">
              <a:lnSpc>
                <a:spcPct val="160000"/>
              </a:lnSpc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rtl="0">
              <a:lnSpc>
                <a:spcPct val="160000"/>
              </a:lnSpc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 Placeholder 13">
            <a:extLst>
              <a:ext uri="{FF2B5EF4-FFF2-40B4-BE49-F238E27FC236}">
                <a16:creationId xmlns:a16="http://schemas.microsoft.com/office/drawing/2014/main" id="{F059AABD-EB58-0998-4489-94CC788485B0}"/>
              </a:ext>
            </a:extLst>
          </p:cNvPr>
          <p:cNvSpPr txBox="1">
            <a:spLocks/>
          </p:cNvSpPr>
          <p:nvPr/>
        </p:nvSpPr>
        <p:spPr>
          <a:xfrm>
            <a:off x="306769" y="3733800"/>
            <a:ext cx="5103431" cy="742095"/>
          </a:xfrm>
          <a:prstGeom prst="rect">
            <a:avLst/>
          </a:prstGeom>
        </p:spPr>
        <p:txBody>
          <a:bodyPr rtlCol="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tx1"/>
                </a:solidFill>
                <a:latin typeface="ITC Avant Garde Pro Bk" panose="020B0502020202020204" pitchFamily="34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Blip>
                <a:blip r:embed="rId4"/>
              </a:buBlip>
              <a:defRPr sz="1800" b="0" i="0" kern="1200">
                <a:solidFill>
                  <a:schemeClr val="tx1"/>
                </a:solidFill>
                <a:latin typeface="ITC Avant Garde Pro Bk" panose="020B0502020202020204" pitchFamily="34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21A6B5"/>
              </a:buClr>
              <a:buFont typeface="Arial" panose="020B0604020202020204" pitchFamily="34" charset="0"/>
              <a:buChar char="•"/>
              <a:defRPr sz="1400" b="0" i="0" kern="1200">
                <a:solidFill>
                  <a:schemeClr val="tx1"/>
                </a:solidFill>
                <a:latin typeface="ITC Avant Garde Pro Bk" panose="020B0502020202020204" pitchFamily="34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 rtl="0">
              <a:lnSpc>
                <a:spcPct val="100000"/>
              </a:lnSpc>
            </a:pPr>
            <a:r>
              <a:rPr lang="es-co" dirty="0">
                <a:latin typeface="Arial" panose="020B0604020202020204" pitchFamily="34" charset="0"/>
                <a:cs typeface="Arial" panose="020B0604020202020204" pitchFamily="34" charset="0"/>
              </a:rPr>
              <a:t>¡Entonces la persona sabe que debe evitar el objeto!</a:t>
            </a:r>
          </a:p>
          <a:p>
            <a:pPr marL="457200" lvl="1" indent="0" rtl="0">
              <a:lnSpc>
                <a:spcPct val="100000"/>
              </a:lnSpc>
              <a:buNone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lvl="1" indent="0" rtl="0">
              <a:lnSpc>
                <a:spcPct val="100000"/>
              </a:lnSpc>
              <a:buNone/>
            </a:pPr>
            <a:b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rtl="0">
              <a:lnSpc>
                <a:spcPct val="160000"/>
              </a:lnSpc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rtl="0">
              <a:lnSpc>
                <a:spcPct val="160000"/>
              </a:lnSpc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rtl="0">
              <a:lnSpc>
                <a:spcPct val="160000"/>
              </a:lnSpc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rtl="0">
              <a:lnSpc>
                <a:spcPct val="160000"/>
              </a:lnSpc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rtl="0">
              <a:lnSpc>
                <a:spcPct val="160000"/>
              </a:lnSpc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8C84793A-EDD9-1C39-CBCC-8AA8BE1A65E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95999" y="1713614"/>
            <a:ext cx="6096001" cy="34307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8589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uiExpand="1" build="p"/>
      <p:bldP spid="1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096F6807-ECF8-8403-CB72-262B65124CE4}"/>
              </a:ext>
            </a:extLst>
          </p:cNvPr>
          <p:cNvSpPr>
            <a:spLocks/>
          </p:cNvSpPr>
          <p:nvPr/>
        </p:nvSpPr>
        <p:spPr>
          <a:xfrm>
            <a:off x="0" y="5090644"/>
            <a:ext cx="12192000" cy="1767356"/>
          </a:xfrm>
          <a:prstGeom prst="rect">
            <a:avLst/>
          </a:prstGeom>
          <a:solidFill>
            <a:srgbClr val="21A6B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993A2A9-ABDF-C4D0-98E5-B464A8BD450C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48462" t="34325" b="47907"/>
          <a:stretch/>
        </p:blipFill>
        <p:spPr>
          <a:xfrm flipH="1">
            <a:off x="7086600" y="5090644"/>
            <a:ext cx="5105400" cy="1767356"/>
          </a:xfrm>
          <a:prstGeom prst="rect">
            <a:avLst/>
          </a:prstGeom>
        </p:spPr>
      </p:pic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B4587BCE-1196-0145-82A4-9600AE9E4AB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 rtlCol="0"/>
          <a:lstStyle/>
          <a:p>
            <a:pPr rtl="0"/>
            <a:r>
              <a:rPr lang="es-co">
                <a:latin typeface="Arial" panose="020B0604020202020204" pitchFamily="34" charset="0"/>
                <a:cs typeface="Arial" panose="020B0604020202020204" pitchFamily="34" charset="0"/>
              </a:rPr>
              <a:t>Reloj de ecolocación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F7CE2078-CD0D-FF0E-9D65-10138D077639}"/>
              </a:ext>
            </a:extLst>
          </p:cNvPr>
          <p:cNvCxnSpPr>
            <a:cxnSpLocks/>
          </p:cNvCxnSpPr>
          <p:nvPr/>
        </p:nvCxnSpPr>
        <p:spPr>
          <a:xfrm>
            <a:off x="392575" y="762000"/>
            <a:ext cx="11406850" cy="0"/>
          </a:xfrm>
          <a:prstGeom prst="line">
            <a:avLst/>
          </a:prstGeom>
          <a:ln w="41275">
            <a:solidFill>
              <a:srgbClr val="1F127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 Placeholder 13">
            <a:extLst>
              <a:ext uri="{FF2B5EF4-FFF2-40B4-BE49-F238E27FC236}">
                <a16:creationId xmlns:a16="http://schemas.microsoft.com/office/drawing/2014/main" id="{4D51C10B-414C-3314-2DD8-512A922B60EB}"/>
              </a:ext>
            </a:extLst>
          </p:cNvPr>
          <p:cNvSpPr txBox="1">
            <a:spLocks/>
          </p:cNvSpPr>
          <p:nvPr/>
        </p:nvSpPr>
        <p:spPr>
          <a:xfrm>
            <a:off x="315914" y="1066800"/>
            <a:ext cx="2274885" cy="4495800"/>
          </a:xfrm>
          <a:prstGeom prst="rect">
            <a:avLst/>
          </a:prstGeom>
        </p:spPr>
        <p:txBody>
          <a:bodyPr rtlCol="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tx1"/>
                </a:solidFill>
                <a:latin typeface="ITC Avant Garde Pro Bk" panose="020B0502020202020204" pitchFamily="34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Blip>
                <a:blip r:embed="rId5"/>
              </a:buBlip>
              <a:defRPr sz="1800" b="0" i="0" kern="1200">
                <a:solidFill>
                  <a:schemeClr val="tx1"/>
                </a:solidFill>
                <a:latin typeface="ITC Avant Garde Pro Bk" panose="020B0502020202020204" pitchFamily="34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21A6B5"/>
              </a:buClr>
              <a:buFont typeface="Arial" panose="020B0604020202020204" pitchFamily="34" charset="0"/>
              <a:buChar char="•"/>
              <a:defRPr sz="1400" b="0" i="0" kern="1200">
                <a:solidFill>
                  <a:schemeClr val="tx1"/>
                </a:solidFill>
                <a:latin typeface="ITC Avant Garde Pro Bk" panose="020B0502020202020204" pitchFamily="34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0">
              <a:lnSpc>
                <a:spcPts val="2360"/>
              </a:lnSpc>
            </a:pPr>
            <a:r>
              <a:rPr lang="es-co" dirty="0">
                <a:latin typeface="Arial" panose="020B0604020202020204" pitchFamily="34" charset="0"/>
                <a:cs typeface="Arial" panose="020B0604020202020204" pitchFamily="34" charset="0"/>
              </a:rPr>
              <a:t>Mire el video para aprender sobre un reloj inspirado en la ecolocación.</a:t>
            </a:r>
          </a:p>
          <a:p>
            <a:pPr rtl="0">
              <a:lnSpc>
                <a:spcPts val="2360"/>
              </a:lnSpc>
            </a:pPr>
            <a:r>
              <a:rPr lang="es-co" dirty="0">
                <a:latin typeface="Arial" panose="020B0604020202020204" pitchFamily="34" charset="0"/>
                <a:cs typeface="Arial" panose="020B0604020202020204" pitchFamily="34" charset="0"/>
              </a:rPr>
              <a:t>¡Esto ayuda a las personas ciegas a navegar de una manera similar a los murciélagos!</a:t>
            </a:r>
          </a:p>
          <a:p>
            <a:pPr rtl="0">
              <a:lnSpc>
                <a:spcPct val="100000"/>
              </a:lnSpc>
            </a:pPr>
            <a:r>
              <a:rPr lang="es-co" sz="1200" dirty="0">
                <a:latin typeface="Arial" panose="020B0604020202020204" pitchFamily="34" charset="0"/>
                <a:cs typeface="Arial" panose="020B0604020202020204" pitchFamily="34" charset="0"/>
              </a:rPr>
              <a:t>(Un dispositivo ayuda a los ciegos a "ver" como un murciélago" de </a:t>
            </a:r>
            <a:r>
              <a:rPr lang="es-co" sz="1200" dirty="0" err="1">
                <a:latin typeface="Arial" panose="020B0604020202020204" pitchFamily="34" charset="0"/>
                <a:cs typeface="Arial" panose="020B0604020202020204" pitchFamily="34" charset="0"/>
              </a:rPr>
              <a:t>Associated</a:t>
            </a:r>
            <a:r>
              <a:rPr lang="es-co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co" sz="1200" dirty="0" err="1">
                <a:latin typeface="Arial" panose="020B0604020202020204" pitchFamily="34" charset="0"/>
                <a:cs typeface="Arial" panose="020B0604020202020204" pitchFamily="34" charset="0"/>
              </a:rPr>
              <a:t>Press</a:t>
            </a:r>
            <a:r>
              <a:rPr lang="es-co" sz="12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 rtl="0">
              <a:lnSpc>
                <a:spcPct val="100000"/>
              </a:lnSpc>
            </a:pPr>
            <a:r>
              <a:rPr lang="es-co" sz="12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</a:p>
          <a:p>
            <a:pPr rtl="0">
              <a:lnSpc>
                <a:spcPts val="2360"/>
              </a:lnSpc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rtl="0">
              <a:lnSpc>
                <a:spcPts val="2360"/>
              </a:lnSpc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rtl="0">
              <a:lnSpc>
                <a:spcPts val="2360"/>
              </a:lnSpc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4" name="Online Media 10" descr="Device Helps Blind 'See' Like a Bat">
            <a:hlinkClick r:id="" action="ppaction://media"/>
            <a:extLst>
              <a:ext uri="{FF2B5EF4-FFF2-40B4-BE49-F238E27FC236}">
                <a16:creationId xmlns:a16="http://schemas.microsoft.com/office/drawing/2014/main" id="{3E1826FC-FD63-647D-E21A-62090F38320C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6"/>
          <a:stretch>
            <a:fillRect/>
          </a:stretch>
        </p:blipFill>
        <p:spPr>
          <a:xfrm>
            <a:off x="2731625" y="1201860"/>
            <a:ext cx="9067800" cy="51233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98633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14"/>
                </p:tgtEl>
              </p:cMediaNode>
            </p:vide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foggy forest with trees&#10;&#10;Description automatically generated">
            <a:extLst>
              <a:ext uri="{FF2B5EF4-FFF2-40B4-BE49-F238E27FC236}">
                <a16:creationId xmlns:a16="http://schemas.microsoft.com/office/drawing/2014/main" id="{F5CE75F2-9C3E-D226-25BB-81C52B653A5E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 rotWithShape="1">
          <a:blip r:embed="rId3"/>
          <a:srcRect t="3814" b="11441"/>
          <a:stretch/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944A98C-4C0B-BB4F-8257-2D33954B4CF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2482055" y="2133600"/>
            <a:ext cx="7957345" cy="3063240"/>
          </a:xfrm>
        </p:spPr>
        <p:txBody>
          <a:bodyPr rtlCol="0"/>
          <a:lstStyle/>
          <a:p>
            <a:pPr rtl="0">
              <a:spcBef>
                <a:spcPts val="2200"/>
              </a:spcBef>
            </a:pPr>
            <a:r>
              <a:rPr lang="es-co" dirty="0">
                <a:solidFill>
                  <a:srgbClr val="1F12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Aprendimos sobre dos formas en que se puede usar la ecolocación. Debatan otras formas en que se podría usar la ecolocación.</a:t>
            </a:r>
          </a:p>
          <a:p>
            <a:pPr rtl="0">
              <a:spcBef>
                <a:spcPts val="2200"/>
              </a:spcBef>
            </a:pPr>
            <a:endParaRPr lang="en-US" dirty="0">
              <a:solidFill>
                <a:srgbClr val="1F12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B4587BCE-1196-0145-82A4-9600AE9E4AB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 rtlCol="0"/>
          <a:lstStyle/>
          <a:p>
            <a:pPr rtl="0"/>
            <a:r>
              <a:rPr lang="es-co">
                <a:latin typeface="Arial" panose="020B0604020202020204" pitchFamily="34" charset="0"/>
                <a:cs typeface="Arial" panose="020B0604020202020204" pitchFamily="34" charset="0"/>
              </a:rPr>
              <a:t>Debate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F7CE2078-CD0D-FF0E-9D65-10138D077639}"/>
              </a:ext>
            </a:extLst>
          </p:cNvPr>
          <p:cNvCxnSpPr>
            <a:cxnSpLocks/>
          </p:cNvCxnSpPr>
          <p:nvPr/>
        </p:nvCxnSpPr>
        <p:spPr>
          <a:xfrm>
            <a:off x="392575" y="762000"/>
            <a:ext cx="11406850" cy="0"/>
          </a:xfrm>
          <a:prstGeom prst="line">
            <a:avLst/>
          </a:prstGeom>
          <a:ln w="41275">
            <a:solidFill>
              <a:srgbClr val="1F127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2624942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bat flying in the dark&#10;&#10;Description automatically generated">
            <a:extLst>
              <a:ext uri="{FF2B5EF4-FFF2-40B4-BE49-F238E27FC236}">
                <a16:creationId xmlns:a16="http://schemas.microsoft.com/office/drawing/2014/main" id="{EFF107AD-D8CB-9A98-69BB-499D5C1F7E0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5158" b="4646"/>
          <a:stretch/>
        </p:blipFill>
        <p:spPr>
          <a:xfrm flipH="1">
            <a:off x="3581397" y="-31377"/>
            <a:ext cx="8610599" cy="6910815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15EC8EE4-ADAA-7E08-9C2F-68ACA8C04435}"/>
              </a:ext>
            </a:extLst>
          </p:cNvPr>
          <p:cNvSpPr/>
          <p:nvPr/>
        </p:nvSpPr>
        <p:spPr>
          <a:xfrm>
            <a:off x="0" y="-31376"/>
            <a:ext cx="4191000" cy="6910829"/>
          </a:xfrm>
          <a:prstGeom prst="rect">
            <a:avLst/>
          </a:prstGeom>
          <a:solidFill>
            <a:srgbClr val="0002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/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5AE703A-A596-0348-8DB7-953154E25D3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 rtlCol="0"/>
          <a:lstStyle/>
          <a:p>
            <a:pPr rtl="0"/>
            <a:r>
              <a:rPr lang="es-co">
                <a:solidFill>
                  <a:srgbClr val="21A6B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pregunta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65AB291-E326-6145-9ADD-871A531A0F1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15914" y="1066800"/>
            <a:ext cx="4191000" cy="1066800"/>
          </a:xfrm>
        </p:spPr>
        <p:txBody>
          <a:bodyPr rtlCol="0"/>
          <a:lstStyle/>
          <a:p>
            <a:pPr algn="l" rtl="0">
              <a:spcBef>
                <a:spcPts val="2200"/>
              </a:spcBef>
            </a:pPr>
            <a:r>
              <a:rPr lang="es-co" sz="2800" dirty="0">
                <a:latin typeface="Arial" panose="020B0604020202020204" pitchFamily="34" charset="0"/>
                <a:cs typeface="Arial" panose="020B0604020202020204" pitchFamily="34" charset="0"/>
              </a:rPr>
              <a:t>¿Podemos imitar </a:t>
            </a:r>
            <a:br>
              <a:rPr lang="es-co" sz="28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s-co" sz="2800" dirty="0">
                <a:latin typeface="Arial" panose="020B0604020202020204" pitchFamily="34" charset="0"/>
                <a:cs typeface="Arial" panose="020B0604020202020204" pitchFamily="34" charset="0"/>
              </a:rPr>
              <a:t>las alas únicas </a:t>
            </a:r>
            <a:br>
              <a:rPr lang="es-co" sz="28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s-co" sz="2800" dirty="0">
                <a:latin typeface="Arial" panose="020B0604020202020204" pitchFamily="34" charset="0"/>
                <a:cs typeface="Arial" panose="020B0604020202020204" pitchFamily="34" charset="0"/>
              </a:rPr>
              <a:t>de los murciélagos para hacer un </a:t>
            </a:r>
            <a:br>
              <a:rPr lang="es-co" sz="28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s-co" sz="2800" dirty="0">
                <a:latin typeface="Arial" panose="020B0604020202020204" pitchFamily="34" charset="0"/>
                <a:cs typeface="Arial" panose="020B0604020202020204" pitchFamily="34" charset="0"/>
              </a:rPr>
              <a:t>invento útil?</a:t>
            </a:r>
          </a:p>
          <a:p>
            <a:pPr algn="l" rtl="0">
              <a:spcBef>
                <a:spcPts val="2200"/>
              </a:spcBef>
            </a:pPr>
            <a:r>
              <a:rPr lang="es-co" dirty="0">
                <a:latin typeface="Arial" panose="020B0604020202020204" pitchFamily="34" charset="0"/>
                <a:cs typeface="Arial" panose="020B0604020202020204" pitchFamily="34" charset="0"/>
              </a:rPr>
              <a:t>Debatir en clase.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rtl="0"/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3CCCB702-9146-C648-B86E-FB4FFE2B75D3}"/>
              </a:ext>
            </a:extLst>
          </p:cNvPr>
          <p:cNvSpPr txBox="1">
            <a:spLocks/>
          </p:cNvSpPr>
          <p:nvPr/>
        </p:nvSpPr>
        <p:spPr>
          <a:xfrm>
            <a:off x="339358" y="6141721"/>
            <a:ext cx="2327641" cy="5638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rtl="0">
              <a:lnSpc>
                <a:spcPct val="100000"/>
              </a:lnSpc>
              <a:buNone/>
            </a:pPr>
            <a:r>
              <a:rPr lang="es-co" sz="1000" b="1" dirty="0">
                <a:solidFill>
                  <a:srgbClr val="21A6B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Murciélago orejón de Townsend</a:t>
            </a:r>
            <a:br>
              <a:rPr lang="en-US" sz="1000" b="1" dirty="0">
                <a:solidFill>
                  <a:srgbClr val="21A6B5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s-co" sz="1000" b="1" dirty="0">
                <a:solidFill>
                  <a:srgbClr val="21A6B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J Scott </a:t>
            </a:r>
            <a:r>
              <a:rPr lang="es-co" sz="1000" b="1" dirty="0" err="1">
                <a:solidFill>
                  <a:srgbClr val="21A6B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Altenbach</a:t>
            </a:r>
            <a:endParaRPr lang="en-US" sz="1000" b="1" dirty="0">
              <a:solidFill>
                <a:srgbClr val="21A6B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9A9F798B-C692-CC41-8B98-05CCA2C2AD5C}"/>
              </a:ext>
            </a:extLst>
          </p:cNvPr>
          <p:cNvCxnSpPr>
            <a:cxnSpLocks/>
          </p:cNvCxnSpPr>
          <p:nvPr/>
        </p:nvCxnSpPr>
        <p:spPr>
          <a:xfrm>
            <a:off x="392575" y="762000"/>
            <a:ext cx="3798425" cy="0"/>
          </a:xfrm>
          <a:prstGeom prst="line">
            <a:avLst/>
          </a:prstGeom>
          <a:ln w="41275">
            <a:solidFill>
              <a:srgbClr val="21A6B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8972221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6182</TotalTime>
  <Words>972</Words>
  <Application>Microsoft Office PowerPoint</Application>
  <PresentationFormat>Widescreen</PresentationFormat>
  <Paragraphs>141</Paragraphs>
  <Slides>26</Slides>
  <Notes>23</Notes>
  <HiddenSlides>0</HiddenSlides>
  <MMClips>3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2" baseType="lpstr">
      <vt:lpstr>Arial</vt:lpstr>
      <vt:lpstr>Calibri</vt:lpstr>
      <vt:lpstr>ITC Avant Garde Pro Bk</vt:lpstr>
      <vt:lpstr>Foundry Gridnik ExtraBold</vt:lpstr>
      <vt:lpstr>ITC Avant Garde Pro Md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RISING UP  TO END BAT EXTINCTIONS WORLDWIDE</dc:title>
  <dc:creator>Tiffany Liller</dc:creator>
  <cp:lastModifiedBy>TIESPL - Team</cp:lastModifiedBy>
  <cp:revision>80</cp:revision>
  <dcterms:created xsi:type="dcterms:W3CDTF">2020-01-05T21:24:49Z</dcterms:created>
  <dcterms:modified xsi:type="dcterms:W3CDTF">2024-11-07T06:02:19Z</dcterms:modified>
</cp:coreProperties>
</file>