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2"/>
  </p:notesMasterIdLst>
  <p:sldIdLst>
    <p:sldId id="256" r:id="rId2"/>
    <p:sldId id="271" r:id="rId3"/>
    <p:sldId id="273" r:id="rId4"/>
    <p:sldId id="300" r:id="rId5"/>
    <p:sldId id="301" r:id="rId6"/>
    <p:sldId id="302" r:id="rId7"/>
    <p:sldId id="280" r:id="rId8"/>
    <p:sldId id="274" r:id="rId9"/>
    <p:sldId id="303" r:id="rId10"/>
    <p:sldId id="279" r:id="rId11"/>
  </p:sldIdLst>
  <p:sldSz cx="12192000" cy="6858000"/>
  <p:notesSz cx="6858000" cy="9144000"/>
  <p:embeddedFontLst>
    <p:embeddedFont>
      <p:font typeface="Foundry Gridnik ExtraBold" panose="02000000000000000000" pitchFamily="50" charset="0"/>
      <p:bold r:id="rId13"/>
      <p:italic r:id="rId14"/>
      <p:boldItalic r:id="rId15"/>
    </p:embeddedFont>
    <p:embeddedFont>
      <p:font typeface="ITC Avant Garde Pro Bk" panose="02000503030000020004" pitchFamily="50" charset="0"/>
      <p:regular r:id="rId16"/>
    </p:embeddedFont>
    <p:embeddedFont>
      <p:font typeface="ITC Avant Garde Pro Md" panose="02000503050000020004" pitchFamily="50" charset="0"/>
      <p:regular r:id="rId17"/>
      <p:bold r:id="rId18"/>
    </p:embeddedFont>
  </p:embeddedFontLst>
  <p:defaultTextStyle>
    <a:defPPr rtl="0">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000200"/>
    <a:srgbClr val="1F127A"/>
    <a:srgbClr val="000000"/>
    <a:srgbClr val="020102"/>
    <a:srgbClr val="F4F4F6"/>
    <a:srgbClr val="7F7F7F"/>
    <a:srgbClr val="F74A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354"/>
  </p:normalViewPr>
  <p:slideViewPr>
    <p:cSldViewPr snapToObjects="1">
      <p:cViewPr varScale="1">
        <p:scale>
          <a:sx n="104" d="100"/>
          <a:sy n="104" d="100"/>
        </p:scale>
        <p:origin x="1044" y="108"/>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530710D-2CED-864C-9BEE-EEB267EBF7D4}" type="datetimeFigureOut">
              <a:rPr lang="en-US" smtClean="0"/>
              <a:t>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co"/>
              <a:t>Click to edit Master text styles</a:t>
            </a:r>
          </a:p>
          <a:p>
            <a:pPr lvl="1" rtl="0"/>
            <a:r>
              <a:rPr lang="es-co"/>
              <a:t>Second level</a:t>
            </a:r>
          </a:p>
          <a:p>
            <a:pPr lvl="2" rtl="0"/>
            <a:r>
              <a:rPr lang="es-co"/>
              <a:t>Third level</a:t>
            </a:r>
          </a:p>
          <a:p>
            <a:pPr lvl="3" rtl="0"/>
            <a:r>
              <a:rPr lang="es-co"/>
              <a:t>Fourth level</a:t>
            </a:r>
          </a:p>
          <a:p>
            <a:pPr lvl="4" rtl="0"/>
            <a:r>
              <a:rPr lang="es-co"/>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3</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4</a:t>
            </a:fld>
            <a:endParaRPr lang="en-US"/>
          </a:p>
        </p:txBody>
      </p:sp>
    </p:spTree>
    <p:extLst>
      <p:ext uri="{BB962C8B-B14F-4D97-AF65-F5344CB8AC3E}">
        <p14:creationId xmlns:p14="http://schemas.microsoft.com/office/powerpoint/2010/main" val="2085247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7</a:t>
            </a:fld>
            <a:endParaRPr lang="en-US"/>
          </a:p>
        </p:txBody>
      </p:sp>
    </p:spTree>
    <p:extLst>
      <p:ext uri="{BB962C8B-B14F-4D97-AF65-F5344CB8AC3E}">
        <p14:creationId xmlns:p14="http://schemas.microsoft.com/office/powerpoint/2010/main" val="133103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8</a:t>
            </a:fld>
            <a:endParaRPr lang="en-US"/>
          </a:p>
        </p:txBody>
      </p:sp>
    </p:spTree>
    <p:extLst>
      <p:ext uri="{BB962C8B-B14F-4D97-AF65-F5344CB8AC3E}">
        <p14:creationId xmlns:p14="http://schemas.microsoft.com/office/powerpoint/2010/main" val="2564667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9</a:t>
            </a:fld>
            <a:endParaRPr lang="en-US"/>
          </a:p>
        </p:txBody>
      </p:sp>
    </p:spTree>
    <p:extLst>
      <p:ext uri="{BB962C8B-B14F-4D97-AF65-F5344CB8AC3E}">
        <p14:creationId xmlns:p14="http://schemas.microsoft.com/office/powerpoint/2010/main" val="123784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10</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rtlCol="0"/>
          <a:lstStyle>
            <a:lvl1pPr marL="0" indent="0">
              <a:buNone/>
              <a:defRPr/>
            </a:lvl1pPr>
          </a:lstStyle>
          <a:p>
            <a:pPr lvl="0" rt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rtlCol="0"/>
          <a:lstStyle/>
          <a:p>
            <a:pPr rtl="0"/>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8" name="Picture 7" descr="A group of bats with large horns&#10;&#10;Description automatically generated">
            <a:extLst>
              <a:ext uri="{FF2B5EF4-FFF2-40B4-BE49-F238E27FC236}">
                <a16:creationId xmlns:a16="http://schemas.microsoft.com/office/drawing/2014/main" id="{47FB74BC-5D42-6DB2-EC8C-2F522A8865CB}"/>
              </a:ext>
            </a:extLst>
          </p:cNvPr>
          <p:cNvPicPr>
            <a:picLocks noChangeAspect="1"/>
          </p:cNvPicPr>
          <p:nvPr/>
        </p:nvPicPr>
        <p:blipFill>
          <a:blip r:embed="rId3"/>
          <a:stretch>
            <a:fillRect/>
          </a:stretch>
        </p:blipFill>
        <p:spPr>
          <a:xfrm>
            <a:off x="-8792" y="877"/>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457199" y="448613"/>
            <a:ext cx="11214031" cy="788229"/>
          </a:xfrm>
          <a:prstGeom prst="rect">
            <a:avLst/>
          </a:prstGeom>
          <a:noFill/>
        </p:spPr>
        <p:txBody>
          <a:bodyPr wrap="square" rtlCol="0">
            <a:spAutoFit/>
          </a:bodyPr>
          <a:lstStyle/>
          <a:p>
            <a:pPr rtl="0">
              <a:lnSpc>
                <a:spcPts val="5880"/>
              </a:lnSpc>
            </a:pPr>
            <a:r>
              <a:rPr lang="es-co" sz="4400" b="1" dirty="0">
                <a:solidFill>
                  <a:schemeClr val="bg1"/>
                </a:solidFill>
                <a:latin typeface="Arial" panose="020B0604020202020204" pitchFamily="34" charset="0"/>
                <a:cs typeface="Arial" panose="020B0604020202020204" pitchFamily="34" charset="0"/>
              </a:rPr>
              <a:t>HIBERNACIÓN DE LOS MURCIÉLAGOS</a:t>
            </a:r>
          </a:p>
        </p:txBody>
      </p:sp>
      <p:sp>
        <p:nvSpPr>
          <p:cNvPr id="4" name="TextBox 3">
            <a:extLst>
              <a:ext uri="{FF2B5EF4-FFF2-40B4-BE49-F238E27FC236}">
                <a16:creationId xmlns:a16="http://schemas.microsoft.com/office/drawing/2014/main" id="{8268ED54-E360-CB3A-03EB-F53290D435C1}"/>
              </a:ext>
            </a:extLst>
          </p:cNvPr>
          <p:cNvSpPr txBox="1"/>
          <p:nvPr/>
        </p:nvSpPr>
        <p:spPr>
          <a:xfrm>
            <a:off x="520769" y="1297563"/>
            <a:ext cx="8394631" cy="830997"/>
          </a:xfrm>
          <a:prstGeom prst="rect">
            <a:avLst/>
          </a:prstGeom>
          <a:noFill/>
        </p:spPr>
        <p:txBody>
          <a:bodyPr wrap="square" rtlCol="0">
            <a:spAutoFit/>
          </a:bodyPr>
          <a:lstStyle/>
          <a:p>
            <a:pPr rtl="0"/>
            <a:r>
              <a:rPr lang="es-co" sz="2400" b="1" dirty="0">
                <a:solidFill>
                  <a:schemeClr val="bg1"/>
                </a:solidFill>
                <a:latin typeface="Arial" panose="020B0604020202020204" pitchFamily="34" charset="0"/>
                <a:cs typeface="Arial" panose="020B0604020202020204" pitchFamily="34" charset="0"/>
              </a:rPr>
              <a:t>Una adaptación del comportamiento para sobrevivir</a:t>
            </a:r>
            <a:endParaRPr lang="en-US" sz="2400" dirty="0">
              <a:solidFill>
                <a:schemeClr val="bg1"/>
              </a:solidFill>
              <a:latin typeface="Arial" panose="020B0604020202020204" pitchFamily="34" charset="0"/>
              <a:cs typeface="Arial" panose="020B0604020202020204" pitchFamily="34" charset="0"/>
            </a:endParaRPr>
          </a:p>
          <a:p>
            <a:pPr rtl="0"/>
            <a:r>
              <a:rPr lang="es-co"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3" name="Picture 2" descr="A group of bats with large horns&#10;&#10;Description automatically generated">
            <a:extLst>
              <a:ext uri="{FF2B5EF4-FFF2-40B4-BE49-F238E27FC236}">
                <a16:creationId xmlns:a16="http://schemas.microsoft.com/office/drawing/2014/main" id="{5FABDD74-3136-0EC2-C3CA-351F8D11653E}"/>
              </a:ext>
            </a:extLst>
          </p:cNvPr>
          <p:cNvPicPr>
            <a:picLocks noChangeAspect="1"/>
          </p:cNvPicPr>
          <p:nvPr/>
        </p:nvPicPr>
        <p:blipFill>
          <a:blip r:embed="rId3"/>
          <a:stretch>
            <a:fillRect/>
          </a:stretch>
        </p:blipFill>
        <p:spPr>
          <a:xfrm>
            <a:off x="-8792" y="877"/>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3140714" cy="369332"/>
          </a:xfrm>
          <a:prstGeom prst="rect">
            <a:avLst/>
          </a:prstGeom>
          <a:noFill/>
        </p:spPr>
        <p:txBody>
          <a:bodyPr wrap="square" rtlCol="0">
            <a:spAutoFit/>
          </a:bodyPr>
          <a:lstStyle/>
          <a:p>
            <a:pPr rtl="0"/>
            <a:r>
              <a:rPr lang="es-co" b="1" dirty="0">
                <a:solidFill>
                  <a:schemeClr val="bg1"/>
                </a:solidFill>
                <a:latin typeface="Arial" panose="020B0604020202020204" pitchFamily="34" charset="0"/>
                <a:cs typeface="Arial" panose="020B0604020202020204" pitchFamily="34" charset="0"/>
              </a:rPr>
              <a:t>Obtener más información:</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Descripción general</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rtlCol="0"/>
          <a:lstStyle/>
          <a:p>
            <a:pPr algn="l" rtl="0">
              <a:lnSpc>
                <a:spcPct val="100000"/>
              </a:lnSpc>
            </a:pPr>
            <a:r>
              <a:rPr lang="es-co" sz="1800">
                <a:latin typeface="Arial" panose="020B0604020202020204" pitchFamily="34" charset="0"/>
                <a:cs typeface="Arial" panose="020B0604020202020204" pitchFamily="34" charset="0"/>
              </a:rPr>
              <a:t>Los murciélagos empiezan a hibernar cuando el frío ahuyenta a los insectos, normalmente hacia finales de octubre y principios de noviembre; salen de la hibernación en marzo. Los patrones de hibernación de los murciélagos pueden variar según la región, en función de las diferencias estacionales de temperatura en todo el país.</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s-co" sz="1800">
                <a:latin typeface="Arial" panose="020B0604020202020204" pitchFamily="34" charset="0"/>
                <a:cs typeface="Arial" panose="020B0604020202020204" pitchFamily="34" charset="0"/>
              </a:rPr>
              <a:t>Los murciélagos empiezan a prepararse para la hibernación a mediados de octubre comiendo todo lo que pueden. La grasa adicional se metabolizará de forma lenta durante los meses de invierno, dándoles sustento durante la hibernación.</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s-co" sz="1800">
                <a:latin typeface="Arial" panose="020B0604020202020204" pitchFamily="34" charset="0"/>
                <a:cs typeface="Arial" panose="020B0604020202020204" pitchFamily="34" charset="0"/>
              </a:rPr>
              <a:t>Los murciélagos eligen lugares como cuevas, minas, grietas en las rocas y otras estructuras con temperatura y humedad ideales para hibernar. Los lugares donde hibernan los murciélagos se llaman hibernáculos.</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5" name="Picture 4" descr="A bat flying next to a moth&#10;&#10;Description automatically generated">
            <a:extLst>
              <a:ext uri="{FF2B5EF4-FFF2-40B4-BE49-F238E27FC236}">
                <a16:creationId xmlns:a16="http://schemas.microsoft.com/office/drawing/2014/main" id="{36FACD86-7D64-F179-B899-536E96060AF6}"/>
              </a:ext>
            </a:extLst>
          </p:cNvPr>
          <p:cNvPicPr>
            <a:picLocks noChangeAspect="1"/>
          </p:cNvPicPr>
          <p:nvPr/>
        </p:nvPicPr>
        <p:blipFill rotWithShape="1">
          <a:blip r:embed="rId2"/>
          <a:srcRect l="17258" r="19983"/>
          <a:stretch/>
        </p:blipFill>
        <p:spPr>
          <a:xfrm>
            <a:off x="6096000" y="0"/>
            <a:ext cx="6096002" cy="6858000"/>
          </a:xfrm>
          <a:prstGeom prst="rect">
            <a:avLst/>
          </a:prstGeom>
        </p:spPr>
      </p:pic>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0" y="6141721"/>
            <a:ext cx="2264439"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Pequeño murciélago marrón</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148228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9573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La hibernación implica una reducción extrema del ritmo metabólico, cardíaco y respiratorio que permite al murciélago sobrevivir largos periodos de tiempo sin comer. La frecuencia cardíaca de un murciélago desciende de 200 a 300 pulsaciones por minuto a 10 pulsaciones por minuto, y puede pasar minutos sin respirar. </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Frecuencia cardiaca y temperatura corporal</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47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ChangeAspect="1"/>
          </p:cNvPicPr>
          <p:nvPr/>
        </p:nvPicPr>
        <p:blipFill rotWithShape="1">
          <a:blip r:embed="rId3"/>
          <a:srcRect t="15255"/>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6525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La temperatura corporal del murciélago también puede descender hasta casi el punto de congelación, dependiendo de la temperatura de su entorno. Otras funciones corporales también se ralentizan, lo que reduce el gasto energético en un 98 % aproximadamente. En este estado de "letargo", ¡los murciélagos son expertos en alta eficiencia energética!</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Frecuencia cardiaca y temperatura corporal</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147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bats in a pile&#10;&#10;Description automatically generated">
            <a:extLst>
              <a:ext uri="{FF2B5EF4-FFF2-40B4-BE49-F238E27FC236}">
                <a16:creationId xmlns:a16="http://schemas.microsoft.com/office/drawing/2014/main" id="{3268B7BB-2F00-DD68-BBEF-E93E79862C7F}"/>
              </a:ext>
            </a:extLst>
          </p:cNvPr>
          <p:cNvPicPr>
            <a:picLocks noChangeAspect="1"/>
          </p:cNvPicPr>
          <p:nvPr/>
        </p:nvPicPr>
        <p:blipFill rotWithShape="1">
          <a:blip r:embed="rId2"/>
          <a:srcRect l="40821"/>
          <a:stretch/>
        </p:blipFill>
        <p:spPr>
          <a:xfrm>
            <a:off x="6096000" y="-22412"/>
            <a:ext cx="6113929" cy="6880412"/>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Descripción general</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a:solidFill>
                  <a:schemeClr val="bg1"/>
                </a:solidFill>
                <a:latin typeface="Arial" panose="020B0604020202020204" pitchFamily="34" charset="0"/>
                <a:cs typeface="Arial" panose="020B0604020202020204" pitchFamily="34" charset="0"/>
              </a:rPr>
              <a:t>© Bat Conservation International</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43000"/>
          </a:xfrm>
        </p:spPr>
        <p:txBody>
          <a:bodyPr rtlCol="0"/>
          <a:lstStyle/>
          <a:p>
            <a:pPr algn="l" rtl="0">
              <a:lnSpc>
                <a:spcPct val="100000"/>
              </a:lnSpc>
            </a:pPr>
            <a:r>
              <a:rPr lang="es-co" sz="1800" dirty="0">
                <a:latin typeface="Arial" panose="020B0604020202020204" pitchFamily="34" charset="0"/>
                <a:cs typeface="Arial" panose="020B0604020202020204" pitchFamily="34" charset="0"/>
              </a:rPr>
              <a:t>Los murciélagos no pueden sobrevivir en climas gélidos. Esto significa que las temperaturas de la cueva deben estar entre 35 y 50 °F. Temperaturas inferiores a esa cifra resultan demasiado frías para los murciélagos, incluso en hibernación.</a:t>
            </a:r>
          </a:p>
        </p:txBody>
      </p:sp>
      <p:sp>
        <p:nvSpPr>
          <p:cNvPr id="6" name="Text Placeholder 2">
            <a:extLst>
              <a:ext uri="{FF2B5EF4-FFF2-40B4-BE49-F238E27FC236}">
                <a16:creationId xmlns:a16="http://schemas.microsoft.com/office/drawing/2014/main" id="{3428CCF8-0C78-2FDF-AC85-005424855113}"/>
              </a:ext>
            </a:extLst>
          </p:cNvPr>
          <p:cNvSpPr>
            <a:spLocks noGrp="1"/>
          </p:cNvSpPr>
          <p:nvPr>
            <p:ph type="body" sz="quarter" idx="12"/>
          </p:nvPr>
        </p:nvSpPr>
        <p:spPr>
          <a:xfrm>
            <a:off x="315914" y="2731994"/>
            <a:ext cx="5399088" cy="3440206"/>
          </a:xfrm>
        </p:spPr>
        <p:txBody>
          <a:bodyPr rtlCol="0"/>
          <a:lstStyle/>
          <a:p>
            <a:pPr rtl="0"/>
            <a:r>
              <a:rPr lang="es-co" dirty="0">
                <a:latin typeface="Arial" panose="020B0604020202020204" pitchFamily="34" charset="0"/>
                <a:cs typeface="Arial" panose="020B0604020202020204" pitchFamily="34" charset="0"/>
              </a:rPr>
              <a:t>Un problema de la hibernación es que si la temperatura del </a:t>
            </a:r>
            <a:r>
              <a:rPr lang="es-co" dirty="0" err="1">
                <a:latin typeface="Arial" panose="020B0604020202020204" pitchFamily="34" charset="0"/>
                <a:cs typeface="Arial" panose="020B0604020202020204" pitchFamily="34" charset="0"/>
              </a:rPr>
              <a:t>hibernáculo</a:t>
            </a:r>
            <a:r>
              <a:rPr lang="es-co" dirty="0">
                <a:latin typeface="Arial" panose="020B0604020202020204" pitchFamily="34" charset="0"/>
                <a:cs typeface="Arial" panose="020B0604020202020204" pitchFamily="34" charset="0"/>
              </a:rPr>
              <a:t> es demasiado cálida, los murciélagos gastan demasiada energía. Si la temperatura es demasiado fría, la colonia de murciélagos se congelará en los fríos meses de invierno.</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4112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bats lying on a piece of wood&#10;&#10;Description automatically generated">
            <a:extLst>
              <a:ext uri="{FF2B5EF4-FFF2-40B4-BE49-F238E27FC236}">
                <a16:creationId xmlns:a16="http://schemas.microsoft.com/office/drawing/2014/main" id="{6F945A58-3C06-76EA-23BC-88BDFF15EE12}"/>
              </a:ext>
            </a:extLst>
          </p:cNvPr>
          <p:cNvPicPr>
            <a:picLocks noChangeAspect="1"/>
          </p:cNvPicPr>
          <p:nvPr/>
        </p:nvPicPr>
        <p:blipFill rotWithShape="1">
          <a:blip r:embed="rId2"/>
          <a:srcRect l="23981" t="2018" r="17712"/>
          <a:stretch/>
        </p:blipFill>
        <p:spPr>
          <a:xfrm>
            <a:off x="6096000" y="-22413"/>
            <a:ext cx="6113929" cy="6880412"/>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Descripción general</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0" y="6141721"/>
            <a:ext cx="2416839"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chemeClr val="bg1"/>
                </a:solidFill>
                <a:latin typeface="Arial" panose="020B0604020202020204" pitchFamily="34" charset="0"/>
                <a:cs typeface="Arial" panose="020B0604020202020204" pitchFamily="34" charset="0"/>
              </a:rPr>
              <a:t>Gran murciélago marrón con crías</a:t>
            </a:r>
            <a:br>
              <a:rPr lang="en-US" sz="1000" b="1" dirty="0">
                <a:solidFill>
                  <a:schemeClr val="bg1"/>
                </a:solidFill>
                <a:latin typeface="Arial" panose="020B0604020202020204" pitchFamily="34" charset="0"/>
                <a:cs typeface="Arial" panose="020B0604020202020204" pitchFamily="34" charset="0"/>
              </a:rPr>
            </a:br>
            <a:r>
              <a:rPr lang="es-co" sz="1000" b="1" dirty="0">
                <a:solidFill>
                  <a:schemeClr val="bg1"/>
                </a:solidFill>
                <a:latin typeface="Arial" panose="020B0604020202020204" pitchFamily="34" charset="0"/>
                <a:cs typeface="Arial" panose="020B0604020202020204" pitchFamily="34" charset="0"/>
              </a:rPr>
              <a:t>© Donna Hensley</a:t>
            </a:r>
          </a:p>
        </p:txBody>
      </p:sp>
      <p:sp>
        <p:nvSpPr>
          <p:cNvPr id="6" name="Text Placeholder 2">
            <a:extLst>
              <a:ext uri="{FF2B5EF4-FFF2-40B4-BE49-F238E27FC236}">
                <a16:creationId xmlns:a16="http://schemas.microsoft.com/office/drawing/2014/main" id="{3428CCF8-0C78-2FDF-AC85-005424855113}"/>
              </a:ext>
            </a:extLst>
          </p:cNvPr>
          <p:cNvSpPr>
            <a:spLocks noGrp="1"/>
          </p:cNvSpPr>
          <p:nvPr>
            <p:ph type="body" sz="quarter" idx="12"/>
          </p:nvPr>
        </p:nvSpPr>
        <p:spPr>
          <a:xfrm>
            <a:off x="315914" y="1066800"/>
            <a:ext cx="5551486" cy="2743200"/>
          </a:xfrm>
        </p:spPr>
        <p:txBody>
          <a:bodyPr rtlCol="0"/>
          <a:lstStyle/>
          <a:p>
            <a:pPr rtl="0"/>
            <a:r>
              <a:rPr lang="es-co" dirty="0">
                <a:latin typeface="Arial" panose="020B0604020202020204" pitchFamily="34" charset="0"/>
                <a:cs typeface="Arial" panose="020B0604020202020204" pitchFamily="34" charset="0"/>
              </a:rPr>
              <a:t>Los murciélagos pueden entrar en letargo solo unas horas para ahorrar energía durante un día frío, o pueden permanecer en este estado hasta un mes mientras hibernan durante el invierno. </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4069496"/>
            <a:ext cx="5399087" cy="2255104"/>
          </a:xfrm>
        </p:spPr>
        <p:txBody>
          <a:bodyPr rtlCol="0"/>
          <a:lstStyle/>
          <a:p>
            <a:pPr algn="l" rtl="0">
              <a:lnSpc>
                <a:spcPct val="100000"/>
              </a:lnSpc>
            </a:pPr>
            <a:r>
              <a:rPr lang="es-co" sz="1800" dirty="0">
                <a:latin typeface="Arial" panose="020B0604020202020204" pitchFamily="34" charset="0"/>
                <a:cs typeface="Arial" panose="020B0604020202020204" pitchFamily="34" charset="0"/>
              </a:rPr>
              <a:t>Durante la hibernación, los murciélagos pasan por periodos de letargo interrumpidos por breves periodos de excitación en los que su temperatura corporal vuelve a la normalidad durante unas horas. Algunas especies pueden hibernar más de seis meses esperando el regreso de los insectos en primavera. Algunos murciélagos beben agua durante el periodo de excitación para evitar la deshidratación.</a:t>
            </a:r>
          </a:p>
          <a:p>
            <a:pPr algn="l" rtl="0"/>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7369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E0723504-A770-3787-67EE-72AEF3F90583}"/>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764180"/>
            <a:ext cx="86431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Para maximizar el ahorro de energía y reducir la pérdida de agua por evaporación durante el invierno, la mayoría de los murciélagos </a:t>
            </a:r>
            <a:r>
              <a:rPr lang="es-co" dirty="0" err="1">
                <a:solidFill>
                  <a:srgbClr val="1F127A"/>
                </a:solidFill>
                <a:latin typeface="Arial" panose="020B0604020202020204" pitchFamily="34" charset="0"/>
                <a:cs typeface="Arial" panose="020B0604020202020204" pitchFamily="34" charset="0"/>
              </a:rPr>
              <a:t>vespertiliónidos</a:t>
            </a:r>
            <a:r>
              <a:rPr lang="es-co" dirty="0">
                <a:solidFill>
                  <a:srgbClr val="1F127A"/>
                </a:solidFill>
                <a:latin typeface="Arial" panose="020B0604020202020204" pitchFamily="34" charset="0"/>
                <a:cs typeface="Arial" panose="020B0604020202020204" pitchFamily="34" charset="0"/>
              </a:rPr>
              <a:t> de zonas templadas de Norteamérica seleccionan cuevas con temperaturas entre 2 °C y 10 °C, con una humedad relativa del 60 % al 100 %.</a:t>
            </a:r>
          </a:p>
          <a:p>
            <a:pPr rtl="0">
              <a:spcBef>
                <a:spcPts val="2200"/>
              </a:spcBef>
            </a:pPr>
            <a:r>
              <a:rPr lang="es-co" dirty="0">
                <a:solidFill>
                  <a:srgbClr val="1F127A"/>
                </a:solidFill>
                <a:latin typeface="Arial" panose="020B0604020202020204" pitchFamily="34" charset="0"/>
                <a:cs typeface="Arial" panose="020B0604020202020204" pitchFamily="34" charset="0"/>
              </a:rPr>
              <a:t>(2 °C x 9/5) + 32 = 35.6 °F</a:t>
            </a:r>
            <a:br>
              <a:rPr lang="en-US" dirty="0">
                <a:solidFill>
                  <a:srgbClr val="1F127A"/>
                </a:solidFill>
                <a:latin typeface="Arial" panose="020B0604020202020204" pitchFamily="34" charset="0"/>
                <a:cs typeface="Arial" panose="020B0604020202020204" pitchFamily="34" charset="0"/>
              </a:rPr>
            </a:br>
            <a:r>
              <a:rPr lang="es-co" dirty="0">
                <a:solidFill>
                  <a:srgbClr val="1F127A"/>
                </a:solidFill>
                <a:latin typeface="Arial" panose="020B0604020202020204" pitchFamily="34" charset="0"/>
                <a:cs typeface="Arial" panose="020B0604020202020204" pitchFamily="34" charset="0"/>
              </a:rPr>
              <a:t>(10 °C x 9/5) + 32 = 50 °F</a:t>
            </a:r>
          </a:p>
          <a:p>
            <a:pPr rtl="0">
              <a:spcBef>
                <a:spcPts val="2200"/>
              </a:spcBef>
            </a:pPr>
            <a:r>
              <a:rPr lang="es-co" dirty="0">
                <a:solidFill>
                  <a:srgbClr val="1F127A"/>
                </a:solidFill>
                <a:latin typeface="Arial" panose="020B0604020202020204" pitchFamily="34" charset="0"/>
                <a:cs typeface="Arial" panose="020B0604020202020204" pitchFamily="34" charset="0"/>
              </a:rPr>
              <a:t>Los murciélagos necesitan entre un 60 % y un 100 % de humedad relativa para sobrevivir sanos</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spcBef>
                <a:spcPts val="2200"/>
              </a:spcBef>
            </a:pPr>
            <a:endParaRPr lang="en-US" dirty="0">
              <a:solidFill>
                <a:srgbClr val="1F127A"/>
              </a:solidFill>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Ahorro de energía y humedad relativa</a:t>
            </a:r>
          </a:p>
          <a:p>
            <a:pPr rtl="0"/>
            <a:endParaRPr lang="en-US" dirty="0">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ADD976A2-C9EB-4774-543D-3F63186D63A5}"/>
              </a:ext>
            </a:extLst>
          </p:cNvPr>
          <p:cNvSpPr>
            <a:spLocks noGrp="1"/>
          </p:cNvSpPr>
          <p:nvPr>
            <p:ph type="body" sz="quarter" idx="15"/>
          </p:nvPr>
        </p:nvSpPr>
        <p:spPr>
          <a:xfrm>
            <a:off x="2482055" y="1219200"/>
            <a:ext cx="5399087" cy="503706"/>
          </a:xfrm>
        </p:spPr>
        <p:txBody>
          <a:bodyPr rtlCol="0"/>
          <a:lstStyle/>
          <a:p>
            <a:pPr algn="l" rtl="0"/>
            <a:r>
              <a:rPr lang="es-co" sz="1800">
                <a:latin typeface="Arial" panose="020B0604020202020204" pitchFamily="34" charset="0"/>
                <a:cs typeface="Arial" panose="020B0604020202020204" pitchFamily="34" charset="0"/>
              </a:rPr>
              <a:t>Durante la hibernación...</a:t>
            </a:r>
          </a:p>
        </p:txBody>
      </p:sp>
    </p:spTree>
    <p:extLst>
      <p:ext uri="{BB962C8B-B14F-4D97-AF65-F5344CB8AC3E}">
        <p14:creationId xmlns:p14="http://schemas.microsoft.com/office/powerpoint/2010/main" val="734533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at on a rock&#10;&#10;Description automatically generated">
            <a:extLst>
              <a:ext uri="{FF2B5EF4-FFF2-40B4-BE49-F238E27FC236}">
                <a16:creationId xmlns:a16="http://schemas.microsoft.com/office/drawing/2014/main" id="{630EF6C1-50B6-307A-3770-B4F07252527D}"/>
              </a:ext>
            </a:extLst>
          </p:cNvPr>
          <p:cNvPicPr>
            <a:picLocks noChangeAspect="1"/>
          </p:cNvPicPr>
          <p:nvPr/>
        </p:nvPicPr>
        <p:blipFill rotWithShape="1">
          <a:blip r:embed="rId3"/>
          <a:srcRect l="9760" r="26914"/>
          <a:stretch/>
        </p:blipFill>
        <p:spPr>
          <a:xfrm>
            <a:off x="6096000" y="-17930"/>
            <a:ext cx="6096000" cy="6875929"/>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Debate</a:t>
            </a:r>
          </a:p>
        </p:txBody>
      </p:sp>
      <p:sp>
        <p:nvSpPr>
          <p:cNvPr id="3" name="Text Placeholder 2">
            <a:extLst>
              <a:ext uri="{FF2B5EF4-FFF2-40B4-BE49-F238E27FC236}">
                <a16:creationId xmlns:a16="http://schemas.microsoft.com/office/drawing/2014/main" id="{F65AB291-E326-6145-9ADD-871A531A0F12}"/>
              </a:ext>
            </a:extLst>
          </p:cNvPr>
          <p:cNvSpPr>
            <a:spLocks noGrp="1"/>
          </p:cNvSpPr>
          <p:nvPr>
            <p:ph type="body" sz="quarter" idx="12"/>
          </p:nvPr>
        </p:nvSpPr>
        <p:spPr>
          <a:xfrm>
            <a:off x="315914" y="1073538"/>
            <a:ext cx="5399088" cy="1066800"/>
          </a:xfrm>
        </p:spPr>
        <p:txBody>
          <a:bodyPr rtlCol="0"/>
          <a:lstStyle/>
          <a:p>
            <a:pPr rtl="0"/>
            <a:r>
              <a:rPr lang="es-co" dirty="0">
                <a:latin typeface="Arial" panose="020B0604020202020204" pitchFamily="34" charset="0"/>
                <a:cs typeface="Arial" panose="020B0604020202020204" pitchFamily="34" charset="0"/>
              </a:rPr>
              <a:t>Debata las siguientes cuestiones:</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100584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lnSpc>
                <a:spcPct val="100000"/>
              </a:lnSpc>
              <a:buNone/>
            </a:pPr>
            <a:br>
              <a:rPr lang="en-US" sz="1000" b="1" dirty="0">
                <a:solidFill>
                  <a:srgbClr val="21A6B5"/>
                </a:solidFill>
                <a:latin typeface="Arial" panose="020B0604020202020204" pitchFamily="34" charset="0"/>
                <a:cs typeface="Arial" panose="020B0604020202020204" pitchFamily="34" charset="0"/>
              </a:rPr>
            </a:br>
            <a:r>
              <a:rPr lang="es-co" sz="1000" b="1">
                <a:solidFill>
                  <a:srgbClr val="21A6B5"/>
                </a:solidFill>
                <a:latin typeface="Arial" panose="020B0604020202020204" pitchFamily="34" charset="0"/>
                <a:cs typeface="Arial" panose="020B0604020202020204" pitchFamily="34" charset="0"/>
              </a:rPr>
              <a:t>© J Scott 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306769" y="2140338"/>
            <a:ext cx="5103431" cy="2422684"/>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rtl="0">
              <a:lnSpc>
                <a:spcPct val="100000"/>
              </a:lnSpc>
              <a:spcBef>
                <a:spcPts val="1500"/>
              </a:spcBef>
            </a:pPr>
            <a:r>
              <a:rPr lang="es-co" dirty="0">
                <a:latin typeface="Arial" panose="020B0604020202020204" pitchFamily="34" charset="0"/>
                <a:cs typeface="Arial" panose="020B0604020202020204" pitchFamily="34" charset="0"/>
              </a:rPr>
              <a:t>¿Cuáles son las ventajas de la hibernación para los murciélagos?</a:t>
            </a:r>
          </a:p>
          <a:p>
            <a:pPr lvl="1" rtl="0">
              <a:lnSpc>
                <a:spcPct val="100000"/>
              </a:lnSpc>
              <a:spcBef>
                <a:spcPts val="1500"/>
              </a:spcBef>
            </a:pPr>
            <a:r>
              <a:rPr lang="es-co" dirty="0">
                <a:latin typeface="Arial" panose="020B0604020202020204" pitchFamily="34" charset="0"/>
                <a:cs typeface="Arial" panose="020B0604020202020204" pitchFamily="34" charset="0"/>
              </a:rPr>
              <a:t>¿Cuáles son los desafíos de la hibernación para los murciélagos?</a:t>
            </a:r>
          </a:p>
          <a:p>
            <a:pPr lvl="1" rtl="0">
              <a:lnSpc>
                <a:spcPct val="100000"/>
              </a:lnSpc>
              <a:spcBef>
                <a:spcPts val="1500"/>
              </a:spcBef>
            </a:pPr>
            <a:r>
              <a:rPr lang="es-co" dirty="0">
                <a:latin typeface="Arial" panose="020B0604020202020204" pitchFamily="34" charset="0"/>
                <a:cs typeface="Arial" panose="020B0604020202020204" pitchFamily="34" charset="0"/>
              </a:rPr>
              <a:t>Mencione algunos puntos clave que haya aprendido de esta información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1" rtl="0">
              <a:lnSpc>
                <a:spcPct val="100000"/>
              </a:lnSpc>
            </a:pPr>
            <a:endParaRPr lang="en-US" dirty="0">
              <a:latin typeface="Arial" panose="020B0604020202020204" pitchFamily="34" charset="0"/>
              <a:cs typeface="Arial" panose="020B0604020202020204" pitchFamily="34" charset="0"/>
            </a:endParaRPr>
          </a:p>
          <a:p>
            <a:pPr marL="457200" lvl="1" indent="0" rtl="0">
              <a:lnSpc>
                <a:spcPct val="100000"/>
              </a:lnSpc>
              <a:buNone/>
            </a:pP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a:p>
            <a:pPr rtl="0">
              <a:lnSpc>
                <a:spcPct val="160000"/>
              </a:lnSpc>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9662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E0723504-A770-3787-67EE-72AEF3F90583}"/>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Siguiente ...</a:t>
            </a:r>
          </a:p>
          <a:p>
            <a:pPr rtl="0"/>
            <a:endParaRPr lang="en-US" dirty="0">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9" name="Text Placeholder 12">
            <a:extLst>
              <a:ext uri="{FF2B5EF4-FFF2-40B4-BE49-F238E27FC236}">
                <a16:creationId xmlns:a16="http://schemas.microsoft.com/office/drawing/2014/main" id="{0024FFA5-0B76-6D02-8357-B1D9BE2AF59D}"/>
              </a:ext>
            </a:extLst>
          </p:cNvPr>
          <p:cNvSpPr>
            <a:spLocks noGrp="1"/>
          </p:cNvSpPr>
          <p:nvPr>
            <p:ph type="body" sz="quarter" idx="12"/>
          </p:nvPr>
        </p:nvSpPr>
        <p:spPr>
          <a:xfrm>
            <a:off x="2482055" y="2133600"/>
            <a:ext cx="73477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Utilice la página del estudiante de hibernación y temperatura corporal de los murciélagos para analizar los datos de los cambios de temperatura corporal del gran murciélago marrón al despertar de la hibernación. Coloque sus respuestas en esa página.</a:t>
            </a:r>
            <a:br>
              <a:rPr lang="en-US" dirty="0">
                <a:solidFill>
                  <a:srgbClr val="1F127A"/>
                </a:solidFill>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12751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6193</TotalTime>
  <Words>676</Words>
  <Application>Microsoft Office PowerPoint</Application>
  <PresentationFormat>Widescreen</PresentationFormat>
  <Paragraphs>55</Paragraphs>
  <Slides>10</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Foundry Gridnik ExtraBold</vt:lpstr>
      <vt:lpstr>ITC Avant Garde Pro Bk</vt:lpstr>
      <vt:lpstr>Arial</vt:lpstr>
      <vt:lpstr>Calibri</vt:lpstr>
      <vt:lpstr>ITC Avant Garde Pro Md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dc:title>
  <dc:creator>Tiffany Liller</dc:creator>
  <cp:lastModifiedBy>TIESPL - Team</cp:lastModifiedBy>
  <cp:revision>78</cp:revision>
  <dcterms:created xsi:type="dcterms:W3CDTF">2020-01-05T21:24:49Z</dcterms:created>
  <dcterms:modified xsi:type="dcterms:W3CDTF">2024-11-06T08:04:05Z</dcterms:modified>
</cp:coreProperties>
</file>