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2"/>
  </p:notesMasterIdLst>
  <p:sldIdLst>
    <p:sldId id="256" r:id="rId2"/>
    <p:sldId id="304" r:id="rId3"/>
    <p:sldId id="273" r:id="rId4"/>
    <p:sldId id="271" r:id="rId5"/>
    <p:sldId id="305" r:id="rId6"/>
    <p:sldId id="306" r:id="rId7"/>
    <p:sldId id="307" r:id="rId8"/>
    <p:sldId id="308" r:id="rId9"/>
    <p:sldId id="309" r:id="rId10"/>
    <p:sldId id="279" r:id="rId11"/>
  </p:sldIdLst>
  <p:sldSz cx="12192000" cy="6858000"/>
  <p:notesSz cx="6858000" cy="9144000"/>
  <p:embeddedFontLst>
    <p:embeddedFont>
      <p:font typeface="Foundry Gridnik ExtraBold" panose="02000000000000000000" pitchFamily="50" charset="0"/>
      <p:bold r:id="rId13"/>
      <p:italic r:id="rId14"/>
      <p:boldItalic r:id="rId15"/>
    </p:embeddedFont>
    <p:embeddedFont>
      <p:font typeface="ITC Avant Garde Pro Bk" panose="02000503030000020004" pitchFamily="50" charset="0"/>
      <p:regular r:id="rId16"/>
    </p:embeddedFont>
    <p:embeddedFont>
      <p:font typeface="ITC Avant Garde Pro Md" panose="02000503050000020004" pitchFamily="50" charset="0"/>
      <p:regular r:id="rId17"/>
      <p:bold r:id="rId18"/>
    </p:embeddedFont>
  </p:embeddedFontLst>
  <p:defaultTextStyle>
    <a:defPPr rtl="0">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7680" userDrawn="1">
          <p15:clr>
            <a:srgbClr val="A4A3A4"/>
          </p15:clr>
        </p15:guide>
        <p15:guide id="3" pos="7440" userDrawn="1">
          <p15:clr>
            <a:srgbClr val="A4A3A4"/>
          </p15:clr>
        </p15:guide>
        <p15:guide id="4" pos="240" userDrawn="1">
          <p15:clr>
            <a:srgbClr val="A4A3A4"/>
          </p15:clr>
        </p15:guide>
        <p15:guide id="5" orient="horz" pos="816" userDrawn="1">
          <p15:clr>
            <a:srgbClr val="A4A3A4"/>
          </p15:clr>
        </p15:guide>
        <p15:guide id="6" pos="3984" userDrawn="1">
          <p15:clr>
            <a:srgbClr val="A4A3A4"/>
          </p15:clr>
        </p15:guide>
        <p15:guide id="7" orient="horz" pos="2544" userDrawn="1">
          <p15:clr>
            <a:srgbClr val="A4A3A4"/>
          </p15:clr>
        </p15:guide>
        <p15:guide id="8" orient="horz" pos="2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B5"/>
    <a:srgbClr val="F74A47"/>
    <a:srgbClr val="1F127A"/>
    <a:srgbClr val="7F7F7F"/>
    <a:srgbClr val="000200"/>
    <a:srgbClr val="000000"/>
    <a:srgbClr val="020102"/>
    <a:srgbClr val="F4F4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65"/>
    <p:restoredTop sz="94422"/>
  </p:normalViewPr>
  <p:slideViewPr>
    <p:cSldViewPr snapToObjects="1">
      <p:cViewPr varScale="1">
        <p:scale>
          <a:sx n="104" d="100"/>
          <a:sy n="104" d="100"/>
        </p:scale>
        <p:origin x="1122" y="114"/>
      </p:cViewPr>
      <p:guideLst>
        <p:guide orient="horz" pos="4176"/>
        <p:guide pos="7680"/>
        <p:guide pos="7440"/>
        <p:guide pos="240"/>
        <p:guide orient="horz" pos="816"/>
        <p:guide pos="3984"/>
        <p:guide orient="horz" pos="2544"/>
        <p:guide orient="horz" pos="283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530710D-2CED-864C-9BEE-EEB267EBF7D4}" type="datetimeFigureOut">
              <a:rPr lang="en-US" smtClean="0"/>
              <a:t>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co"/>
              <a:t>Click to edit Master text styles</a:t>
            </a:r>
          </a:p>
          <a:p>
            <a:pPr lvl="1" rtl="0"/>
            <a:r>
              <a:rPr lang="es-co"/>
              <a:t>Second level</a:t>
            </a:r>
          </a:p>
          <a:p>
            <a:pPr lvl="2" rtl="0"/>
            <a:r>
              <a:rPr lang="es-co"/>
              <a:t>Third level</a:t>
            </a:r>
          </a:p>
          <a:p>
            <a:pPr lvl="3" rtl="0"/>
            <a:r>
              <a:rPr lang="es-co"/>
              <a:t>Fourth level</a:t>
            </a:r>
          </a:p>
          <a:p>
            <a:pPr lvl="4" rtl="0"/>
            <a:r>
              <a:rPr lang="es-co"/>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B6C4336-2172-A343-8FF8-E28EAE14E895}" type="slidenum">
              <a:rPr lang="en-US" smtClean="0"/>
              <a:t>‹#›</a:t>
            </a:fld>
            <a:endParaRPr lang="en-US"/>
          </a:p>
        </p:txBody>
      </p:sp>
    </p:spTree>
    <p:extLst>
      <p:ext uri="{BB962C8B-B14F-4D97-AF65-F5344CB8AC3E}">
        <p14:creationId xmlns:p14="http://schemas.microsoft.com/office/powerpoint/2010/main" val="47113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a:t>
            </a:fld>
            <a:endParaRPr lang="en-US"/>
          </a:p>
        </p:txBody>
      </p:sp>
    </p:spTree>
    <p:extLst>
      <p:ext uri="{BB962C8B-B14F-4D97-AF65-F5344CB8AC3E}">
        <p14:creationId xmlns:p14="http://schemas.microsoft.com/office/powerpoint/2010/main" val="25364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2</a:t>
            </a:fld>
            <a:endParaRPr lang="en-US"/>
          </a:p>
        </p:txBody>
      </p:sp>
    </p:spTree>
    <p:extLst>
      <p:ext uri="{BB962C8B-B14F-4D97-AF65-F5344CB8AC3E}">
        <p14:creationId xmlns:p14="http://schemas.microsoft.com/office/powerpoint/2010/main" val="3391176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3</a:t>
            </a:fld>
            <a:endParaRPr lang="en-US"/>
          </a:p>
        </p:txBody>
      </p:sp>
    </p:spTree>
    <p:extLst>
      <p:ext uri="{BB962C8B-B14F-4D97-AF65-F5344CB8AC3E}">
        <p14:creationId xmlns:p14="http://schemas.microsoft.com/office/powerpoint/2010/main" val="958047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5</a:t>
            </a:fld>
            <a:endParaRPr lang="en-US"/>
          </a:p>
        </p:txBody>
      </p:sp>
    </p:spTree>
    <p:extLst>
      <p:ext uri="{BB962C8B-B14F-4D97-AF65-F5344CB8AC3E}">
        <p14:creationId xmlns:p14="http://schemas.microsoft.com/office/powerpoint/2010/main" val="1807373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7</a:t>
            </a:fld>
            <a:endParaRPr lang="en-US"/>
          </a:p>
        </p:txBody>
      </p:sp>
    </p:spTree>
    <p:extLst>
      <p:ext uri="{BB962C8B-B14F-4D97-AF65-F5344CB8AC3E}">
        <p14:creationId xmlns:p14="http://schemas.microsoft.com/office/powerpoint/2010/main" val="1669928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8</a:t>
            </a:fld>
            <a:endParaRPr lang="en-US"/>
          </a:p>
        </p:txBody>
      </p:sp>
    </p:spTree>
    <p:extLst>
      <p:ext uri="{BB962C8B-B14F-4D97-AF65-F5344CB8AC3E}">
        <p14:creationId xmlns:p14="http://schemas.microsoft.com/office/powerpoint/2010/main" val="1878642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9</a:t>
            </a:fld>
            <a:endParaRPr lang="en-US"/>
          </a:p>
        </p:txBody>
      </p:sp>
    </p:spTree>
    <p:extLst>
      <p:ext uri="{BB962C8B-B14F-4D97-AF65-F5344CB8AC3E}">
        <p14:creationId xmlns:p14="http://schemas.microsoft.com/office/powerpoint/2010/main" val="3351147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10</a:t>
            </a:fld>
            <a:endParaRPr lang="en-US"/>
          </a:p>
        </p:txBody>
      </p:sp>
    </p:spTree>
    <p:extLst>
      <p:ext uri="{BB962C8B-B14F-4D97-AF65-F5344CB8AC3E}">
        <p14:creationId xmlns:p14="http://schemas.microsoft.com/office/powerpoint/2010/main" val="292336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95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16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38" name="Text Placeholder 32">
            <a:extLst>
              <a:ext uri="{FF2B5EF4-FFF2-40B4-BE49-F238E27FC236}">
                <a16:creationId xmlns:a16="http://schemas.microsoft.com/office/drawing/2014/main" id="{B6785A59-A5BA-5F43-A359-531755069ACF}"/>
              </a:ext>
            </a:extLst>
          </p:cNvPr>
          <p:cNvSpPr>
            <a:spLocks noGrp="1"/>
          </p:cNvSpPr>
          <p:nvPr>
            <p:ph type="body" sz="quarter" idx="15" hasCustomPrompt="1"/>
          </p:nvPr>
        </p:nvSpPr>
        <p:spPr>
          <a:xfrm>
            <a:off x="315913" y="1752600"/>
            <a:ext cx="8447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Tree>
    <p:extLst>
      <p:ext uri="{BB962C8B-B14F-4D97-AF65-F5344CB8AC3E}">
        <p14:creationId xmlns:p14="http://schemas.microsoft.com/office/powerpoint/2010/main" val="206452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9" name="Content Placeholder 3">
            <a:extLst>
              <a:ext uri="{FF2B5EF4-FFF2-40B4-BE49-F238E27FC236}">
                <a16:creationId xmlns:a16="http://schemas.microsoft.com/office/drawing/2014/main" id="{978BC3ED-7B3B-C647-88D9-02088AFE3A2A}"/>
              </a:ext>
            </a:extLst>
          </p:cNvPr>
          <p:cNvSpPr>
            <a:spLocks noGrp="1"/>
          </p:cNvSpPr>
          <p:nvPr>
            <p:ph sz="half" idx="2"/>
          </p:nvPr>
        </p:nvSpPr>
        <p:spPr>
          <a:xfrm>
            <a:off x="6641638" y="1748967"/>
            <a:ext cx="5157787" cy="3684588"/>
          </a:xfrm>
          <a:prstGeom prst="rect">
            <a:avLst/>
          </a:prstGeom>
        </p:spPr>
        <p:txBody>
          <a:bodyPr rtlCol="0"/>
          <a:lstStyle>
            <a:lvl1pPr marL="0" indent="0">
              <a:buNone/>
              <a:defRPr/>
            </a:lvl1pPr>
          </a:lstStyle>
          <a:p>
            <a:pPr lvl="0" rtl="0"/>
            <a:endParaRPr lang="en-US" dirty="0"/>
          </a:p>
        </p:txBody>
      </p:sp>
      <p:sp>
        <p:nvSpPr>
          <p:cNvPr id="10" name="Text Placeholder 32">
            <a:extLst>
              <a:ext uri="{FF2B5EF4-FFF2-40B4-BE49-F238E27FC236}">
                <a16:creationId xmlns:a16="http://schemas.microsoft.com/office/drawing/2014/main" id="{6B609AA2-A314-3F49-AFF1-56242B574A07}"/>
              </a:ext>
            </a:extLst>
          </p:cNvPr>
          <p:cNvSpPr>
            <a:spLocks noGrp="1"/>
          </p:cNvSpPr>
          <p:nvPr>
            <p:ph type="body" sz="quarter" idx="15" hasCustomPrompt="1"/>
          </p:nvPr>
        </p:nvSpPr>
        <p:spPr>
          <a:xfrm>
            <a:off x="315913" y="1752600"/>
            <a:ext cx="5780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Tree>
    <p:extLst>
      <p:ext uri="{BB962C8B-B14F-4D97-AF65-F5344CB8AC3E}">
        <p14:creationId xmlns:p14="http://schemas.microsoft.com/office/powerpoint/2010/main" val="88786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5322426"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48716"/>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4" y="990599"/>
            <a:ext cx="5399088" cy="601117"/>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11" name="Text Placeholder 32">
            <a:extLst>
              <a:ext uri="{FF2B5EF4-FFF2-40B4-BE49-F238E27FC236}">
                <a16:creationId xmlns:a16="http://schemas.microsoft.com/office/drawing/2014/main" id="{066D8449-14EF-F342-8C8B-5EA3FA461A03}"/>
              </a:ext>
            </a:extLst>
          </p:cNvPr>
          <p:cNvSpPr>
            <a:spLocks noGrp="1"/>
          </p:cNvSpPr>
          <p:nvPr>
            <p:ph type="body" sz="quarter" idx="15" hasCustomPrompt="1"/>
          </p:nvPr>
        </p:nvSpPr>
        <p:spPr>
          <a:xfrm>
            <a:off x="315914" y="1752599"/>
            <a:ext cx="5399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
        <p:nvSpPr>
          <p:cNvPr id="10" name="Picture Placeholder 5">
            <a:extLst>
              <a:ext uri="{FF2B5EF4-FFF2-40B4-BE49-F238E27FC236}">
                <a16:creationId xmlns:a16="http://schemas.microsoft.com/office/drawing/2014/main" id="{D0D5CBE2-10CD-A649-A2DD-03185950AD50}"/>
              </a:ext>
            </a:extLst>
          </p:cNvPr>
          <p:cNvSpPr>
            <a:spLocks noGrp="1"/>
          </p:cNvSpPr>
          <p:nvPr>
            <p:ph type="pic" sz="quarter" idx="10"/>
          </p:nvPr>
        </p:nvSpPr>
        <p:spPr>
          <a:xfrm>
            <a:off x="6096000" y="0"/>
            <a:ext cx="6096000" cy="6858000"/>
          </a:xfrm>
          <a:prstGeom prst="rect">
            <a:avLst/>
          </a:prstGeom>
        </p:spPr>
        <p:txBody>
          <a:bodyPr rtlCol="0"/>
          <a:lstStyle/>
          <a:p>
            <a:pPr rtl="0"/>
            <a:endParaRPr lang="en-US"/>
          </a:p>
        </p:txBody>
      </p:sp>
    </p:spTree>
    <p:extLst>
      <p:ext uri="{BB962C8B-B14F-4D97-AF65-F5344CB8AC3E}">
        <p14:creationId xmlns:p14="http://schemas.microsoft.com/office/powerpoint/2010/main" val="316228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083401"/>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61"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3" name="Picture 2" descr="A bat with wings spread out&#10;&#10;Description automatically generated">
            <a:extLst>
              <a:ext uri="{FF2B5EF4-FFF2-40B4-BE49-F238E27FC236}">
                <a16:creationId xmlns:a16="http://schemas.microsoft.com/office/drawing/2014/main" id="{F12719B5-E2A5-713A-DD40-151781DB57E0}"/>
              </a:ext>
            </a:extLst>
          </p:cNvPr>
          <p:cNvPicPr>
            <a:picLocks noChangeAspect="1"/>
          </p:cNvPicPr>
          <p:nvPr/>
        </p:nvPicPr>
        <p:blipFill>
          <a:blip r:embed="rId3"/>
          <a:stretch>
            <a:fillRect/>
          </a:stretch>
        </p:blipFill>
        <p:spPr>
          <a:xfrm>
            <a:off x="-1" y="0"/>
            <a:ext cx="12192001"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520769" y="5864739"/>
            <a:ext cx="2374831" cy="612261"/>
          </a:xfrm>
          <a:prstGeom prst="rect">
            <a:avLst/>
          </a:prstGeom>
        </p:spPr>
      </p:pic>
      <p:sp>
        <p:nvSpPr>
          <p:cNvPr id="7" name="TextBox 6">
            <a:extLst>
              <a:ext uri="{FF2B5EF4-FFF2-40B4-BE49-F238E27FC236}">
                <a16:creationId xmlns:a16="http://schemas.microsoft.com/office/drawing/2014/main" id="{B9A3D2FF-541C-6D34-1697-465E03A0704E}"/>
              </a:ext>
            </a:extLst>
          </p:cNvPr>
          <p:cNvSpPr txBox="1"/>
          <p:nvPr/>
        </p:nvSpPr>
        <p:spPr>
          <a:xfrm>
            <a:off x="457200" y="448613"/>
            <a:ext cx="8534400" cy="759054"/>
          </a:xfrm>
          <a:prstGeom prst="rect">
            <a:avLst/>
          </a:prstGeom>
          <a:noFill/>
        </p:spPr>
        <p:txBody>
          <a:bodyPr wrap="square" rtlCol="0">
            <a:spAutoFit/>
          </a:bodyPr>
          <a:lstStyle/>
          <a:p>
            <a:pPr rtl="0">
              <a:lnSpc>
                <a:spcPts val="5880"/>
              </a:lnSpc>
            </a:pPr>
            <a:r>
              <a:rPr lang="es-co" sz="3000" b="1" dirty="0">
                <a:solidFill>
                  <a:schemeClr val="bg1"/>
                </a:solidFill>
                <a:latin typeface="Arial" panose="020B0604020202020204" pitchFamily="34" charset="0"/>
                <a:cs typeface="Arial" panose="020B0604020202020204" pitchFamily="34" charset="0"/>
              </a:rPr>
              <a:t>MIGRACIÓN DE LOS MURCIÉLAGOS</a:t>
            </a:r>
          </a:p>
        </p:txBody>
      </p:sp>
      <p:sp>
        <p:nvSpPr>
          <p:cNvPr id="4" name="TextBox 3">
            <a:extLst>
              <a:ext uri="{FF2B5EF4-FFF2-40B4-BE49-F238E27FC236}">
                <a16:creationId xmlns:a16="http://schemas.microsoft.com/office/drawing/2014/main" id="{8268ED54-E360-CB3A-03EB-F53290D435C1}"/>
              </a:ext>
            </a:extLst>
          </p:cNvPr>
          <p:cNvSpPr txBox="1"/>
          <p:nvPr/>
        </p:nvSpPr>
        <p:spPr>
          <a:xfrm>
            <a:off x="520769" y="1297563"/>
            <a:ext cx="5651431" cy="1200329"/>
          </a:xfrm>
          <a:prstGeom prst="rect">
            <a:avLst/>
          </a:prstGeom>
          <a:noFill/>
        </p:spPr>
        <p:txBody>
          <a:bodyPr wrap="square" rtlCol="0">
            <a:spAutoFit/>
          </a:bodyPr>
          <a:lstStyle/>
          <a:p>
            <a:pPr rtl="0"/>
            <a:r>
              <a:rPr lang="es-co" sz="2400" b="1" dirty="0">
                <a:solidFill>
                  <a:schemeClr val="bg1"/>
                </a:solidFill>
                <a:latin typeface="Arial" panose="020B0604020202020204" pitchFamily="34" charset="0"/>
                <a:cs typeface="Arial" panose="020B0604020202020204" pitchFamily="34" charset="0"/>
              </a:rPr>
              <a:t>Una adaptación del comportamiento para sobrevivir</a:t>
            </a:r>
            <a:endParaRPr lang="en-US" sz="2400" dirty="0">
              <a:solidFill>
                <a:schemeClr val="bg1"/>
              </a:solidFill>
              <a:latin typeface="Arial" panose="020B0604020202020204" pitchFamily="34" charset="0"/>
              <a:cs typeface="Arial" panose="020B0604020202020204" pitchFamily="34" charset="0"/>
            </a:endParaRPr>
          </a:p>
          <a:p>
            <a:pPr rtl="0"/>
            <a:r>
              <a:rPr lang="es-co" sz="2400" dirty="0"/>
              <a:t> </a:t>
            </a:r>
          </a:p>
        </p:txBody>
      </p:sp>
    </p:spTree>
    <p:extLst>
      <p:ext uri="{BB962C8B-B14F-4D97-AF65-F5344CB8AC3E}">
        <p14:creationId xmlns:p14="http://schemas.microsoft.com/office/powerpoint/2010/main" val="58960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2" name="Picture 1" descr="A bat with wings spread out&#10;&#10;Description automatically generated">
            <a:extLst>
              <a:ext uri="{FF2B5EF4-FFF2-40B4-BE49-F238E27FC236}">
                <a16:creationId xmlns:a16="http://schemas.microsoft.com/office/drawing/2014/main" id="{427FA8D7-E19A-BB8C-F967-61FBC3DE47B9}"/>
              </a:ext>
            </a:extLst>
          </p:cNvPr>
          <p:cNvPicPr>
            <a:picLocks noChangeAspect="1"/>
          </p:cNvPicPr>
          <p:nvPr/>
        </p:nvPicPr>
        <p:blipFill>
          <a:blip r:embed="rId3"/>
          <a:stretch>
            <a:fillRect/>
          </a:stretch>
        </p:blipFill>
        <p:spPr>
          <a:xfrm>
            <a:off x="-1" y="0"/>
            <a:ext cx="12192001"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9272531" y="5864739"/>
            <a:ext cx="2374831" cy="612261"/>
          </a:xfrm>
          <a:prstGeom prst="rect">
            <a:avLst/>
          </a:prstGeom>
        </p:spPr>
      </p:pic>
      <p:pic>
        <p:nvPicPr>
          <p:cNvPr id="4" name="Picture 3">
            <a:extLst>
              <a:ext uri="{FF2B5EF4-FFF2-40B4-BE49-F238E27FC236}">
                <a16:creationId xmlns:a16="http://schemas.microsoft.com/office/drawing/2014/main" id="{F1CE98BA-C375-7D02-E49D-ABBE20F7B987}"/>
              </a:ext>
            </a:extLst>
          </p:cNvPr>
          <p:cNvPicPr>
            <a:picLocks noChangeAspect="1"/>
          </p:cNvPicPr>
          <p:nvPr/>
        </p:nvPicPr>
        <p:blipFill>
          <a:blip r:embed="rId5"/>
          <a:stretch>
            <a:fillRect/>
          </a:stretch>
        </p:blipFill>
        <p:spPr>
          <a:xfrm>
            <a:off x="544638" y="6091767"/>
            <a:ext cx="533400" cy="385233"/>
          </a:xfrm>
          <a:prstGeom prst="rect">
            <a:avLst/>
          </a:prstGeom>
        </p:spPr>
      </p:pic>
      <p:pic>
        <p:nvPicPr>
          <p:cNvPr id="5" name="Picture 4">
            <a:extLst>
              <a:ext uri="{FF2B5EF4-FFF2-40B4-BE49-F238E27FC236}">
                <a16:creationId xmlns:a16="http://schemas.microsoft.com/office/drawing/2014/main" id="{A6EDB900-B0E5-38B3-7964-0028CDE87D07}"/>
              </a:ext>
            </a:extLst>
          </p:cNvPr>
          <p:cNvPicPr>
            <a:picLocks noChangeAspect="1"/>
          </p:cNvPicPr>
          <p:nvPr/>
        </p:nvPicPr>
        <p:blipFill>
          <a:blip r:embed="rId6"/>
          <a:stretch>
            <a:fillRect/>
          </a:stretch>
        </p:blipFill>
        <p:spPr>
          <a:xfrm>
            <a:off x="1175809" y="6166347"/>
            <a:ext cx="1627077" cy="180206"/>
          </a:xfrm>
          <a:prstGeom prst="rect">
            <a:avLst/>
          </a:prstGeom>
        </p:spPr>
      </p:pic>
      <p:sp>
        <p:nvSpPr>
          <p:cNvPr id="9" name="TextBox 8">
            <a:extLst>
              <a:ext uri="{FF2B5EF4-FFF2-40B4-BE49-F238E27FC236}">
                <a16:creationId xmlns:a16="http://schemas.microsoft.com/office/drawing/2014/main" id="{16B26628-A7D3-608F-1AF9-D67F55B3B653}"/>
              </a:ext>
            </a:extLst>
          </p:cNvPr>
          <p:cNvSpPr txBox="1"/>
          <p:nvPr/>
        </p:nvSpPr>
        <p:spPr>
          <a:xfrm>
            <a:off x="440686" y="5648577"/>
            <a:ext cx="3064514" cy="369332"/>
          </a:xfrm>
          <a:prstGeom prst="rect">
            <a:avLst/>
          </a:prstGeom>
          <a:noFill/>
        </p:spPr>
        <p:txBody>
          <a:bodyPr wrap="square" rtlCol="0">
            <a:spAutoFit/>
          </a:bodyPr>
          <a:lstStyle/>
          <a:p>
            <a:pPr rtl="0"/>
            <a:r>
              <a:rPr lang="es-co" b="1" dirty="0">
                <a:solidFill>
                  <a:schemeClr val="bg1"/>
                </a:solidFill>
                <a:latin typeface="Arial" panose="020B0604020202020204" pitchFamily="34" charset="0"/>
                <a:cs typeface="Arial" panose="020B0604020202020204" pitchFamily="34" charset="0"/>
              </a:rPr>
              <a:t>Obtener más información:</a:t>
            </a:r>
          </a:p>
        </p:txBody>
      </p:sp>
    </p:spTree>
    <p:extLst>
      <p:ext uri="{BB962C8B-B14F-4D97-AF65-F5344CB8AC3E}">
        <p14:creationId xmlns:p14="http://schemas.microsoft.com/office/powerpoint/2010/main" val="757245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Datos de migración de los murciélagos</a:t>
            </a:r>
          </a:p>
        </p:txBody>
      </p:sp>
      <p:pic>
        <p:nvPicPr>
          <p:cNvPr id="9" name="Picture 8" descr="A bat flying in the sky&#10;&#10;Description automatically generated">
            <a:extLst>
              <a:ext uri="{FF2B5EF4-FFF2-40B4-BE49-F238E27FC236}">
                <a16:creationId xmlns:a16="http://schemas.microsoft.com/office/drawing/2014/main" id="{59A10D40-A4CA-2481-50E5-9F45D7840276}"/>
              </a:ext>
            </a:extLst>
          </p:cNvPr>
          <p:cNvPicPr>
            <a:picLocks noChangeAspect="1"/>
          </p:cNvPicPr>
          <p:nvPr/>
        </p:nvPicPr>
        <p:blipFill rotWithShape="1">
          <a:blip r:embed="rId3"/>
          <a:srcRect l="19188" r="21772" b="369"/>
          <a:stretch/>
        </p:blipFill>
        <p:spPr>
          <a:xfrm>
            <a:off x="6096000" y="1"/>
            <a:ext cx="6096000" cy="6857999"/>
          </a:xfrm>
          <a:prstGeom prst="rect">
            <a:avLst/>
          </a:prstGeom>
        </p:spPr>
      </p:pic>
      <p:sp>
        <p:nvSpPr>
          <p:cNvPr id="12" name="Content Placeholder 2">
            <a:extLst>
              <a:ext uri="{FF2B5EF4-FFF2-40B4-BE49-F238E27FC236}">
                <a16:creationId xmlns:a16="http://schemas.microsoft.com/office/drawing/2014/main" id="{BC4AE79F-CF75-F28B-3EBE-F0477374679B}"/>
              </a:ext>
            </a:extLst>
          </p:cNvPr>
          <p:cNvSpPr txBox="1">
            <a:spLocks/>
          </p:cNvSpPr>
          <p:nvPr/>
        </p:nvSpPr>
        <p:spPr>
          <a:xfrm>
            <a:off x="9448800" y="6141721"/>
            <a:ext cx="24168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lnSpc>
                <a:spcPct val="100000"/>
              </a:lnSpc>
              <a:buNone/>
            </a:pPr>
            <a:r>
              <a:rPr lang="es-co" sz="1000" b="1" dirty="0">
                <a:solidFill>
                  <a:srgbClr val="21A6B5"/>
                </a:solidFill>
                <a:latin typeface="Arial" panose="020B0604020202020204" pitchFamily="34" charset="0"/>
                <a:cs typeface="Arial" panose="020B0604020202020204" pitchFamily="34" charset="0"/>
              </a:rPr>
              <a:t>Murciélago de cola libre mexicano</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Bruce D. </a:t>
            </a:r>
            <a:r>
              <a:rPr lang="es-co" sz="1000" b="1" dirty="0" err="1">
                <a:solidFill>
                  <a:srgbClr val="21A6B5"/>
                </a:solidFill>
                <a:latin typeface="Arial" panose="020B0604020202020204" pitchFamily="34" charset="0"/>
                <a:cs typeface="Arial" panose="020B0604020202020204" pitchFamily="34" charset="0"/>
              </a:rPr>
              <a:t>Taubert</a:t>
            </a:r>
            <a:endParaRPr lang="en-US" sz="1000" b="1" dirty="0">
              <a:solidFill>
                <a:srgbClr val="21A6B5"/>
              </a:solidFill>
              <a:latin typeface="Arial" panose="020B0604020202020204" pitchFamily="34" charset="0"/>
              <a:cs typeface="Arial" panose="020B0604020202020204" pitchFamily="34" charset="0"/>
            </a:endParaRPr>
          </a:p>
        </p:txBody>
      </p:sp>
      <p:sp>
        <p:nvSpPr>
          <p:cNvPr id="4" name="Text Placeholder 13">
            <a:extLst>
              <a:ext uri="{FF2B5EF4-FFF2-40B4-BE49-F238E27FC236}">
                <a16:creationId xmlns:a16="http://schemas.microsoft.com/office/drawing/2014/main" id="{913FC409-85E8-D1B2-F97C-BD13F6DB6A40}"/>
              </a:ext>
            </a:extLst>
          </p:cNvPr>
          <p:cNvSpPr txBox="1">
            <a:spLocks/>
          </p:cNvSpPr>
          <p:nvPr/>
        </p:nvSpPr>
        <p:spPr>
          <a:xfrm>
            <a:off x="-152400" y="1172818"/>
            <a:ext cx="5867400" cy="5456582"/>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rtl="0">
              <a:lnSpc>
                <a:spcPct val="100000"/>
              </a:lnSpc>
              <a:spcBef>
                <a:spcPts val="1500"/>
              </a:spcBef>
            </a:pPr>
            <a:r>
              <a:rPr lang="es-co" dirty="0">
                <a:latin typeface="Arial" panose="020B0604020202020204" pitchFamily="34" charset="0"/>
                <a:cs typeface="Arial" panose="020B0604020202020204" pitchFamily="34" charset="0"/>
              </a:rPr>
              <a:t>Muchas especies de murciélagos se mueven entre los hábitats de verano e invierno. Algunos buscan fuentes de alimento más abundantes en lugares más cálidos, y otros buscan hábitats ideales para hibernar en invierno o criar crías en verano. </a:t>
            </a:r>
          </a:p>
          <a:p>
            <a:pPr lvl="1" rtl="0">
              <a:lnSpc>
                <a:spcPct val="100000"/>
              </a:lnSpc>
              <a:spcBef>
                <a:spcPts val="1500"/>
              </a:spcBef>
            </a:pPr>
            <a:r>
              <a:rPr lang="es-co" dirty="0">
                <a:latin typeface="Arial" panose="020B0604020202020204" pitchFamily="34" charset="0"/>
                <a:cs typeface="Arial" panose="020B0604020202020204" pitchFamily="34" charset="0"/>
              </a:rPr>
              <a:t>La mayoría de las especies que se perchan en los árboles migran hacia el sur para el invierno cuando los insectos escasean. En otoño, miles de murciélagos de todos los EE. UU. se reúnen a lo largo de las costas y en el norte de México. </a:t>
            </a:r>
          </a:p>
          <a:p>
            <a:pPr lvl="1" rtl="0">
              <a:lnSpc>
                <a:spcPct val="100000"/>
              </a:lnSpc>
              <a:spcBef>
                <a:spcPts val="1500"/>
              </a:spcBef>
            </a:pPr>
            <a:r>
              <a:rPr lang="es-co" dirty="0">
                <a:latin typeface="Arial" panose="020B0604020202020204" pitchFamily="34" charset="0"/>
                <a:cs typeface="Arial" panose="020B0604020202020204" pitchFamily="34" charset="0"/>
              </a:rPr>
              <a:t>Los murciélagos de cola libre mexicanos que descansan en Texas durante el verano también migran a México durante el invierno. </a:t>
            </a:r>
          </a:p>
          <a:p>
            <a:pPr lvl="1" rtl="0">
              <a:lnSpc>
                <a:spcPct val="100000"/>
              </a:lnSpc>
              <a:spcBef>
                <a:spcPts val="1500"/>
              </a:spcBef>
            </a:pPr>
            <a:r>
              <a:rPr lang="es-co" dirty="0">
                <a:latin typeface="Arial" panose="020B0604020202020204" pitchFamily="34" charset="0"/>
                <a:cs typeface="Arial" panose="020B0604020202020204" pitchFamily="34" charset="0"/>
              </a:rPr>
              <a:t>Al igual que las aves, los murciélagos navegan miles de millas entre sus casas de invierno y de verano.</a:t>
            </a:r>
          </a:p>
        </p:txBody>
      </p:sp>
    </p:spTree>
    <p:extLst>
      <p:ext uri="{BB962C8B-B14F-4D97-AF65-F5344CB8AC3E}">
        <p14:creationId xmlns:p14="http://schemas.microsoft.com/office/powerpoint/2010/main" val="4133248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804945" cy="3063240"/>
          </a:xfrm>
        </p:spPr>
        <p:txBody>
          <a:bodyPr rtlCol="0"/>
          <a:lstStyle/>
          <a:p>
            <a:pPr rtl="0">
              <a:spcBef>
                <a:spcPts val="2200"/>
              </a:spcBef>
            </a:pPr>
            <a:r>
              <a:rPr lang="es-co" dirty="0">
                <a:latin typeface="Arial" panose="020B0604020202020204" pitchFamily="34" charset="0"/>
                <a:cs typeface="Arial" panose="020B0604020202020204" pitchFamily="34" charset="0"/>
              </a:rPr>
              <a:t>Por alimento</a:t>
            </a:r>
          </a:p>
          <a:p>
            <a:pPr rtl="0">
              <a:spcBef>
                <a:spcPts val="2200"/>
              </a:spcBef>
            </a:pPr>
            <a:r>
              <a:rPr lang="es-co" dirty="0">
                <a:solidFill>
                  <a:srgbClr val="1F127A"/>
                </a:solidFill>
                <a:latin typeface="Arial" panose="020B0604020202020204" pitchFamily="34" charset="0"/>
                <a:cs typeface="Arial" panose="020B0604020202020204" pitchFamily="34" charset="0"/>
              </a:rPr>
              <a:t>Cuando el clima frío aleja a los insectos, los murciélagos deben optar por hibernar o migrar a áreas más cálidas con suministros de alimentos más abundantes. Algunas especies de murciélagos hibernan, algunas migran, y algunas hacen ambas cosas.</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dirty="0">
                <a:latin typeface="Arial" panose="020B0604020202020204" pitchFamily="34" charset="0"/>
                <a:cs typeface="Arial" panose="020B0604020202020204" pitchFamily="34" charset="0"/>
              </a:rPr>
              <a:t>¿Por qué migran los murciélagos?</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13B1210F-163B-F7A4-D7C8-74CC7E0A7AB0}"/>
              </a:ext>
            </a:extLst>
          </p:cNvPr>
          <p:cNvSpPr txBox="1">
            <a:spLocks/>
          </p:cNvSpPr>
          <p:nvPr/>
        </p:nvSpPr>
        <p:spPr>
          <a:xfrm>
            <a:off x="371120" y="6096000"/>
            <a:ext cx="5953479" cy="422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a:solidFill>
                  <a:srgbClr val="21A6B5"/>
                </a:solidFill>
                <a:latin typeface="Arial" panose="020B0604020202020204" pitchFamily="34" charset="0"/>
                <a:cs typeface="Arial" panose="020B0604020202020204" pitchFamily="34" charset="0"/>
              </a:rPr>
              <a:t>Junio de 2020</a:t>
            </a:r>
            <a:br>
              <a:rPr lang="en-US" sz="1000" b="1" dirty="0">
                <a:solidFill>
                  <a:srgbClr val="21A6B5"/>
                </a:solidFill>
                <a:latin typeface="Arial" panose="020B0604020202020204" pitchFamily="34" charset="0"/>
                <a:cs typeface="Arial" panose="020B0604020202020204" pitchFamily="34" charset="0"/>
              </a:rPr>
            </a:br>
            <a:r>
              <a:rPr lang="es-co" sz="1000" b="1">
                <a:solidFill>
                  <a:srgbClr val="21A6B5"/>
                </a:solidFill>
                <a:latin typeface="Arial" panose="020B0604020202020204" pitchFamily="34" charset="0"/>
                <a:cs typeface="Arial" panose="020B0604020202020204" pitchFamily="34" charset="0"/>
              </a:rPr>
              <a:t>Hibernar o migrar – Murciélagos (Servicio de Parques Nacionales de los EE. UU.)</a:t>
            </a:r>
          </a:p>
          <a:p>
            <a:pPr marL="0" indent="0" rtl="0">
              <a:lnSpc>
                <a:spcPct val="100000"/>
              </a:lnSpc>
              <a:buNone/>
            </a:pP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047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bat flying over a flower&#10;&#10;Description automatically generated">
            <a:extLst>
              <a:ext uri="{FF2B5EF4-FFF2-40B4-BE49-F238E27FC236}">
                <a16:creationId xmlns:a16="http://schemas.microsoft.com/office/drawing/2014/main" id="{F71EFBAF-83C9-E803-A8FA-569B4D85CDD3}"/>
              </a:ext>
            </a:extLst>
          </p:cNvPr>
          <p:cNvPicPr>
            <a:picLocks noChangeAspect="1"/>
          </p:cNvPicPr>
          <p:nvPr/>
        </p:nvPicPr>
        <p:blipFill rotWithShape="1">
          <a:blip r:embed="rId2"/>
          <a:srcRect t="15834" b="9166"/>
          <a:stretch/>
        </p:blipFill>
        <p:spPr>
          <a:xfrm>
            <a:off x="6095998" y="0"/>
            <a:ext cx="6096002" cy="6858000"/>
          </a:xfrm>
          <a:prstGeom prst="rect">
            <a:avLst/>
          </a:prstGeom>
        </p:spPr>
      </p:pic>
      <p:sp>
        <p:nvSpPr>
          <p:cNvPr id="3" name="Text Placeholder 2">
            <a:extLst>
              <a:ext uri="{FF2B5EF4-FFF2-40B4-BE49-F238E27FC236}">
                <a16:creationId xmlns:a16="http://schemas.microsoft.com/office/drawing/2014/main" id="{04DEB0C0-EAF6-B99B-04A6-5E19899D68DC}"/>
              </a:ext>
            </a:extLst>
          </p:cNvPr>
          <p:cNvSpPr>
            <a:spLocks noGrp="1"/>
          </p:cNvSpPr>
          <p:nvPr>
            <p:ph type="body" sz="quarter" idx="12"/>
          </p:nvPr>
        </p:nvSpPr>
        <p:spPr>
          <a:xfrm>
            <a:off x="315914" y="1066800"/>
            <a:ext cx="5399088" cy="3440206"/>
          </a:xfrm>
        </p:spPr>
        <p:txBody>
          <a:bodyPr rtlCol="0"/>
          <a:lstStyle/>
          <a:p>
            <a:pPr rtl="0"/>
            <a:r>
              <a:rPr lang="es-co" dirty="0">
                <a:latin typeface="Arial" panose="020B0604020202020204" pitchFamily="34" charset="0"/>
                <a:cs typeface="Arial" panose="020B0604020202020204" pitchFamily="34" charset="0"/>
              </a:rPr>
              <a:t>Hay muchas especies de murciélagos que comen fruta. Algunos murciélagos son como los colibríes de la noche, bebiendo néctar de las plantas y polinizando las flores en el proceso. </a:t>
            </a:r>
          </a:p>
          <a:p>
            <a:pPr rtl="0"/>
            <a:endParaRPr lang="en-US" dirty="0">
              <a:latin typeface="Arial" panose="020B0604020202020204" pitchFamily="34" charset="0"/>
              <a:cs typeface="Arial" panose="020B0604020202020204" pitchFamily="34" charset="0"/>
            </a:endParaRPr>
          </a:p>
        </p:txBody>
      </p:sp>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Migración para obtener alimentos</a:t>
            </a:r>
          </a:p>
        </p:txBody>
      </p:sp>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0" y="6141721"/>
            <a:ext cx="2035839"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Murciélago trompudo menor</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Bruce D. </a:t>
            </a:r>
            <a:r>
              <a:rPr lang="es-co" sz="1000" b="1" dirty="0" err="1">
                <a:solidFill>
                  <a:srgbClr val="21A6B5"/>
                </a:solidFill>
                <a:latin typeface="Arial" panose="020B0604020202020204" pitchFamily="34" charset="0"/>
                <a:cs typeface="Arial" panose="020B0604020202020204" pitchFamily="34" charset="0"/>
              </a:rPr>
              <a:t>Taubert</a:t>
            </a: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228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28714DC3-4DFD-F34E-42D2-C6A09B06667E}"/>
              </a:ext>
            </a:extLst>
          </p:cNvPr>
          <p:cNvPicPr>
            <a:picLocks noChangeAspect="1"/>
          </p:cNvPicPr>
          <p:nvPr/>
        </p:nvPicPr>
        <p:blipFill>
          <a:blip r:embed="rId3">
            <a:alphaModFix amt="85000"/>
          </a:blip>
          <a:stretch>
            <a:fillRect/>
          </a:stretch>
        </p:blipFill>
        <p:spPr>
          <a:xfrm>
            <a:off x="0" y="9913"/>
            <a:ext cx="12192000"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576345" cy="3063240"/>
          </a:xfrm>
        </p:spPr>
        <p:txBody>
          <a:bodyPr rtlCol="0"/>
          <a:lstStyle/>
          <a:p>
            <a:pPr rtl="0">
              <a:spcBef>
                <a:spcPts val="2200"/>
              </a:spcBef>
            </a:pPr>
            <a:r>
              <a:rPr lang="es-co" dirty="0">
                <a:latin typeface="Arial" panose="020B0604020202020204" pitchFamily="34" charset="0"/>
                <a:cs typeface="Arial" panose="020B0604020202020204" pitchFamily="34" charset="0"/>
              </a:rPr>
              <a:t>Muchos murciélagos migran para hibernar</a:t>
            </a:r>
          </a:p>
          <a:p>
            <a:pPr rtl="0">
              <a:spcBef>
                <a:spcPts val="2200"/>
              </a:spcBef>
            </a:pPr>
            <a:r>
              <a:rPr lang="es-co" dirty="0">
                <a:solidFill>
                  <a:srgbClr val="1F127A"/>
                </a:solidFill>
                <a:latin typeface="Arial" panose="020B0604020202020204" pitchFamily="34" charset="0"/>
                <a:cs typeface="Arial" panose="020B0604020202020204" pitchFamily="34" charset="0"/>
              </a:rPr>
              <a:t>Los murciélagos eligen lugares como cuevas, minas, grietas en las rocas y otras estructuras con temperatura y humedad ideales para hibernar. Los lugares donde hibernan los murciélagos se llaman </a:t>
            </a:r>
            <a:r>
              <a:rPr lang="es-co" dirty="0" err="1">
                <a:solidFill>
                  <a:srgbClr val="1F127A"/>
                </a:solidFill>
                <a:latin typeface="Arial" panose="020B0604020202020204" pitchFamily="34" charset="0"/>
                <a:cs typeface="Arial" panose="020B0604020202020204" pitchFamily="34" charset="0"/>
              </a:rPr>
              <a:t>hibernáculos</a:t>
            </a:r>
            <a:r>
              <a:rPr lang="es-co" dirty="0">
                <a:solidFill>
                  <a:srgbClr val="1F127A"/>
                </a:solidFill>
                <a:latin typeface="Arial" panose="020B0604020202020204" pitchFamily="34" charset="0"/>
                <a:cs typeface="Arial" panose="020B0604020202020204" pitchFamily="34" charset="0"/>
              </a:rPr>
              <a:t>. No todos hibernan.</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¿Por qué migran los murciélagos?</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13B1210F-163B-F7A4-D7C8-74CC7E0A7AB0}"/>
              </a:ext>
            </a:extLst>
          </p:cNvPr>
          <p:cNvSpPr txBox="1">
            <a:spLocks/>
          </p:cNvSpPr>
          <p:nvPr/>
        </p:nvSpPr>
        <p:spPr>
          <a:xfrm>
            <a:off x="371120" y="6096000"/>
            <a:ext cx="5953479" cy="422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Junio de 2020</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Hibernar o migrar – Murciélagos (Servicio de Parques Nacionales de los EE. UU.)</a:t>
            </a:r>
          </a:p>
          <a:p>
            <a:pPr marL="0" indent="0" rtl="0">
              <a:lnSpc>
                <a:spcPct val="100000"/>
              </a:lnSpc>
              <a:buNone/>
            </a:pP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5083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4DEB0C0-EAF6-B99B-04A6-5E19899D68DC}"/>
              </a:ext>
            </a:extLst>
          </p:cNvPr>
          <p:cNvSpPr>
            <a:spLocks noGrp="1"/>
          </p:cNvSpPr>
          <p:nvPr>
            <p:ph type="body" sz="quarter" idx="12"/>
          </p:nvPr>
        </p:nvSpPr>
        <p:spPr>
          <a:xfrm>
            <a:off x="315914" y="1066800"/>
            <a:ext cx="5399088" cy="3440206"/>
          </a:xfrm>
        </p:spPr>
        <p:txBody>
          <a:bodyPr rtlCol="0"/>
          <a:lstStyle/>
          <a:p>
            <a:pPr rtl="0"/>
            <a:r>
              <a:rPr lang="es-co">
                <a:latin typeface="Arial" panose="020B0604020202020204" pitchFamily="34" charset="0"/>
                <a:cs typeface="Arial" panose="020B0604020202020204" pitchFamily="34" charset="0"/>
              </a:rPr>
              <a:t>Algunas especies, como este pequeño murciélago marrón, pueden hibernar durante más de seis meses esperando el regreso de los insectos en primavera.</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Migrar a hibernar</a:t>
            </a:r>
          </a:p>
        </p:txBody>
      </p:sp>
      <p:pic>
        <p:nvPicPr>
          <p:cNvPr id="4" name="Picture 3" descr="A bat flying next to a moth&#10;&#10;Description automatically generated">
            <a:extLst>
              <a:ext uri="{FF2B5EF4-FFF2-40B4-BE49-F238E27FC236}">
                <a16:creationId xmlns:a16="http://schemas.microsoft.com/office/drawing/2014/main" id="{4790369B-FC2A-719A-69EC-BB17DFED2497}"/>
              </a:ext>
            </a:extLst>
          </p:cNvPr>
          <p:cNvPicPr>
            <a:picLocks noChangeAspect="1"/>
          </p:cNvPicPr>
          <p:nvPr/>
        </p:nvPicPr>
        <p:blipFill rotWithShape="1">
          <a:blip r:embed="rId2"/>
          <a:srcRect l="17258" r="19983"/>
          <a:stretch/>
        </p:blipFill>
        <p:spPr>
          <a:xfrm>
            <a:off x="6096000" y="0"/>
            <a:ext cx="6096002" cy="6858000"/>
          </a:xfrm>
          <a:prstGeom prst="rect">
            <a:avLst/>
          </a:prstGeom>
        </p:spPr>
      </p:pic>
      <p:sp>
        <p:nvSpPr>
          <p:cNvPr id="5" name="Content Placeholder 2">
            <a:extLst>
              <a:ext uri="{FF2B5EF4-FFF2-40B4-BE49-F238E27FC236}">
                <a16:creationId xmlns:a16="http://schemas.microsoft.com/office/drawing/2014/main" id="{8591BE60-A478-A613-EFA9-53847C559891}"/>
              </a:ext>
            </a:extLst>
          </p:cNvPr>
          <p:cNvSpPr txBox="1">
            <a:spLocks/>
          </p:cNvSpPr>
          <p:nvPr/>
        </p:nvSpPr>
        <p:spPr>
          <a:xfrm>
            <a:off x="6269960" y="6141721"/>
            <a:ext cx="2112039"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Pequeño murciélago marrón</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Michael Durham</a:t>
            </a:r>
          </a:p>
        </p:txBody>
      </p:sp>
    </p:spTree>
    <p:extLst>
      <p:ext uri="{BB962C8B-B14F-4D97-AF65-F5344CB8AC3E}">
        <p14:creationId xmlns:p14="http://schemas.microsoft.com/office/powerpoint/2010/main" val="1886011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28714DC3-4DFD-F34E-42D2-C6A09B06667E}"/>
              </a:ext>
            </a:extLst>
          </p:cNvPr>
          <p:cNvPicPr>
            <a:picLocks noChangeAspect="1"/>
          </p:cNvPicPr>
          <p:nvPr/>
        </p:nvPicPr>
        <p:blipFill>
          <a:blip r:embed="rId3">
            <a:alphaModFix amt="85000"/>
          </a:blip>
          <a:stretch>
            <a:fillRect/>
          </a:stretch>
        </p:blipFill>
        <p:spPr>
          <a:xfrm>
            <a:off x="0" y="0"/>
            <a:ext cx="12192000" cy="6858000"/>
          </a:xfrm>
          <a:prstGeom prst="rect">
            <a:avLst/>
          </a:prstGeom>
        </p:spPr>
      </p:pic>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Murciélagos que hibernan</a:t>
            </a:r>
          </a:p>
        </p:txBody>
      </p:sp>
      <p:sp>
        <p:nvSpPr>
          <p:cNvPr id="11" name="Rectangle 10">
            <a:extLst>
              <a:ext uri="{FF2B5EF4-FFF2-40B4-BE49-F238E27FC236}">
                <a16:creationId xmlns:a16="http://schemas.microsoft.com/office/drawing/2014/main" id="{D88E9F3E-9BBD-8683-96F9-8BF480B5A611}"/>
              </a:ext>
            </a:extLst>
          </p:cNvPr>
          <p:cNvSpPr/>
          <p:nvPr/>
        </p:nvSpPr>
        <p:spPr>
          <a:xfrm>
            <a:off x="6347750" y="1600200"/>
            <a:ext cx="5082250" cy="4343387"/>
          </a:xfrm>
          <a:prstGeom prst="rect">
            <a:avLst/>
          </a:prstGeom>
          <a:solidFill>
            <a:srgbClr val="21A6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0" name="Rectangle 9">
            <a:extLst>
              <a:ext uri="{FF2B5EF4-FFF2-40B4-BE49-F238E27FC236}">
                <a16:creationId xmlns:a16="http://schemas.microsoft.com/office/drawing/2014/main" id="{030ED2C2-E0A1-AC1F-79BE-CC158919CC26}"/>
              </a:ext>
            </a:extLst>
          </p:cNvPr>
          <p:cNvSpPr/>
          <p:nvPr/>
        </p:nvSpPr>
        <p:spPr>
          <a:xfrm>
            <a:off x="697375" y="1600201"/>
            <a:ext cx="5082251" cy="4343400"/>
          </a:xfrm>
          <a:prstGeom prst="rect">
            <a:avLst/>
          </a:prstGeom>
          <a:solidFill>
            <a:srgbClr val="1F12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9" name="Text Placeholder 13">
            <a:extLst>
              <a:ext uri="{FF2B5EF4-FFF2-40B4-BE49-F238E27FC236}">
                <a16:creationId xmlns:a16="http://schemas.microsoft.com/office/drawing/2014/main" id="{57DA6862-9FAD-D69A-3226-7DB3BB4FC5B3}"/>
              </a:ext>
            </a:extLst>
          </p:cNvPr>
          <p:cNvSpPr txBox="1">
            <a:spLocks/>
          </p:cNvSpPr>
          <p:nvPr/>
        </p:nvSpPr>
        <p:spPr>
          <a:xfrm>
            <a:off x="6705600" y="2362200"/>
            <a:ext cx="4495800" cy="2667000"/>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00000"/>
              </a:lnSpc>
            </a:pPr>
            <a:r>
              <a:rPr lang="es-co" sz="1750" dirty="0">
                <a:solidFill>
                  <a:schemeClr val="bg1"/>
                </a:solidFill>
                <a:latin typeface="Arial" panose="020B0604020202020204" pitchFamily="34" charset="0"/>
                <a:cs typeface="Arial" panose="020B0604020202020204" pitchFamily="34" charset="0"/>
              </a:rPr>
              <a:t>Los murciélagos pueden entrar en un estado de inactividad durante solo unas horas para ahorrar energía o pueden permanecer así hasta un mes mientras hibernan.</a:t>
            </a:r>
          </a:p>
          <a:p>
            <a:pPr rtl="0">
              <a:lnSpc>
                <a:spcPct val="100000"/>
              </a:lnSpc>
            </a:pPr>
            <a:r>
              <a:rPr lang="es-co" sz="1750" dirty="0">
                <a:solidFill>
                  <a:schemeClr val="bg1"/>
                </a:solidFill>
                <a:latin typeface="Arial" panose="020B0604020202020204" pitchFamily="34" charset="0"/>
                <a:cs typeface="Arial" panose="020B0604020202020204" pitchFamily="34" charset="0"/>
              </a:rPr>
              <a:t>Algunas especies pueden hibernar más de seis meses esperando el regreso de los insectos en primavera. Todo se trata de buscar el alimento que sus pequeños cuerpos necesitan para sobrevivir. </a:t>
            </a:r>
          </a:p>
          <a:p>
            <a:pPr rtl="0"/>
            <a:endParaRPr lang="en-US" sz="1750" dirty="0">
              <a:solidFill>
                <a:schemeClr val="bg1"/>
              </a:solidFill>
              <a:latin typeface="Arial" panose="020B0604020202020204" pitchFamily="34" charset="0"/>
              <a:cs typeface="Arial" panose="020B0604020202020204" pitchFamily="34" charset="0"/>
            </a:endParaRPr>
          </a:p>
        </p:txBody>
      </p:sp>
      <p:sp>
        <p:nvSpPr>
          <p:cNvPr id="2" name="Text Placeholder 13">
            <a:extLst>
              <a:ext uri="{FF2B5EF4-FFF2-40B4-BE49-F238E27FC236}">
                <a16:creationId xmlns:a16="http://schemas.microsoft.com/office/drawing/2014/main" id="{C985796F-3EE4-E0A0-FA18-88F57AF5C3D1}"/>
              </a:ext>
            </a:extLst>
          </p:cNvPr>
          <p:cNvSpPr txBox="1">
            <a:spLocks/>
          </p:cNvSpPr>
          <p:nvPr/>
        </p:nvSpPr>
        <p:spPr>
          <a:xfrm>
            <a:off x="1092496" y="1828800"/>
            <a:ext cx="4393904" cy="2667000"/>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00000"/>
              </a:lnSpc>
            </a:pPr>
            <a:r>
              <a:rPr lang="es-co" sz="1700" dirty="0">
                <a:solidFill>
                  <a:schemeClr val="bg1"/>
                </a:solidFill>
                <a:latin typeface="Arial" panose="020B0604020202020204" pitchFamily="34" charset="0"/>
                <a:cs typeface="Arial" panose="020B0604020202020204" pitchFamily="34" charset="0"/>
              </a:rPr>
              <a:t>La hibernación implica una reducción extrema de la frecuencia cardíaca y respiratoria que permite a un murciélago sobrevivir largos periodos de tiempo sin alimento. La frecuencia cardíaca de un murciélago baja de 200 a 300 latidos por minuto a 10 latidos por minuto. </a:t>
            </a:r>
          </a:p>
          <a:p>
            <a:pPr rtl="0">
              <a:lnSpc>
                <a:spcPct val="100000"/>
              </a:lnSpc>
            </a:pPr>
            <a:r>
              <a:rPr lang="es-co" sz="1700" dirty="0">
                <a:solidFill>
                  <a:schemeClr val="bg1"/>
                </a:solidFill>
                <a:latin typeface="Arial" panose="020B0604020202020204" pitchFamily="34" charset="0"/>
                <a:cs typeface="Arial" panose="020B0604020202020204" pitchFamily="34" charset="0"/>
              </a:rPr>
              <a:t>La temperatura corporal del murciélago también puede descender hasta casi el punto de congelación, dependiendo de la temperatura de su entorno. Otras funciones corporales también se ralentizan, lo que reduce sus costos de energía en aproximadamente un 98 %.</a:t>
            </a:r>
            <a:endParaRPr lang="en-US" sz="17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392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9FC2A3-1366-CB01-3D72-BB0689FB470E}"/>
              </a:ext>
            </a:extLst>
          </p:cNvPr>
          <p:cNvPicPr>
            <a:picLocks noChangeAspect="1"/>
          </p:cNvPicPr>
          <p:nvPr/>
        </p:nvPicPr>
        <p:blipFill rotWithShape="1">
          <a:blip r:embed="rId3"/>
          <a:srcRect l="3309" r="37352"/>
          <a:stretch/>
        </p:blipFill>
        <p:spPr>
          <a:xfrm>
            <a:off x="6096000" y="7398"/>
            <a:ext cx="6097480" cy="68543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Colonias de murciélagos</a:t>
            </a:r>
          </a:p>
        </p:txBody>
      </p:sp>
      <p:sp>
        <p:nvSpPr>
          <p:cNvPr id="4" name="Text Placeholder 13">
            <a:extLst>
              <a:ext uri="{FF2B5EF4-FFF2-40B4-BE49-F238E27FC236}">
                <a16:creationId xmlns:a16="http://schemas.microsoft.com/office/drawing/2014/main" id="{913FC409-85E8-D1B2-F97C-BD13F6DB6A40}"/>
              </a:ext>
            </a:extLst>
          </p:cNvPr>
          <p:cNvSpPr txBox="1">
            <a:spLocks/>
          </p:cNvSpPr>
          <p:nvPr/>
        </p:nvSpPr>
        <p:spPr>
          <a:xfrm>
            <a:off x="-152400" y="1132802"/>
            <a:ext cx="5867402" cy="4124998"/>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rtl="0">
              <a:lnSpc>
                <a:spcPct val="100000"/>
              </a:lnSpc>
              <a:spcBef>
                <a:spcPts val="1500"/>
              </a:spcBef>
            </a:pPr>
            <a:r>
              <a:rPr lang="es-co" dirty="0">
                <a:latin typeface="Arial" panose="020B0604020202020204" pitchFamily="34" charset="0"/>
                <a:cs typeface="Arial" panose="020B0604020202020204" pitchFamily="34" charset="0"/>
              </a:rPr>
              <a:t>La mayor colonia urbana de murciélagos de Estados Unidos vive durante el verano bajo el puente </a:t>
            </a:r>
            <a:r>
              <a:rPr lang="es-co" dirty="0" err="1">
                <a:latin typeface="Arial" panose="020B0604020202020204" pitchFamily="34" charset="0"/>
                <a:cs typeface="Arial" panose="020B0604020202020204" pitchFamily="34" charset="0"/>
              </a:rPr>
              <a:t>Congress</a:t>
            </a:r>
            <a:r>
              <a:rPr lang="es-co" dirty="0">
                <a:latin typeface="Arial" panose="020B0604020202020204" pitchFamily="34" charset="0"/>
                <a:cs typeface="Arial" panose="020B0604020202020204" pitchFamily="34" charset="0"/>
              </a:rPr>
              <a:t> Avenue Bridge de Austin (Texas). El </a:t>
            </a:r>
            <a:r>
              <a:rPr lang="es-co" dirty="0" err="1">
                <a:latin typeface="Arial" panose="020B0604020202020204" pitchFamily="34" charset="0"/>
                <a:cs typeface="Arial" panose="020B0604020202020204" pitchFamily="34" charset="0"/>
              </a:rPr>
              <a:t>Congress</a:t>
            </a:r>
            <a:r>
              <a:rPr lang="es-co" dirty="0">
                <a:latin typeface="Arial" panose="020B0604020202020204" pitchFamily="34" charset="0"/>
                <a:cs typeface="Arial" panose="020B0604020202020204" pitchFamily="34" charset="0"/>
              </a:rPr>
              <a:t> Avenue Bridge se convierte en un hogar temporal de más de 1.5 millones de murciélagos brasileños de cola libre. Esta colonia migra a Querétaro, que está a más de 800 millas de distancia.</a:t>
            </a:r>
          </a:p>
          <a:p>
            <a:pPr lvl="1" rtl="0">
              <a:lnSpc>
                <a:spcPct val="100000"/>
              </a:lnSpc>
              <a:spcBef>
                <a:spcPts val="1500"/>
              </a:spcBef>
            </a:pPr>
            <a:r>
              <a:rPr lang="es-co" dirty="0">
                <a:latin typeface="Arial" panose="020B0604020202020204" pitchFamily="34" charset="0"/>
                <a:cs typeface="Arial" panose="020B0604020202020204" pitchFamily="34" charset="0"/>
              </a:rPr>
              <a:t>Ubicada a menos de 20 millas del centro de San Antonio, Texas, </a:t>
            </a:r>
            <a:r>
              <a:rPr lang="es-co" dirty="0" err="1">
                <a:latin typeface="Arial" panose="020B0604020202020204" pitchFamily="34" charset="0"/>
                <a:cs typeface="Arial" panose="020B0604020202020204" pitchFamily="34" charset="0"/>
              </a:rPr>
              <a:t>Bracken</a:t>
            </a:r>
            <a:r>
              <a:rPr lang="es-co" dirty="0">
                <a:latin typeface="Arial" panose="020B0604020202020204" pitchFamily="34" charset="0"/>
                <a:cs typeface="Arial" panose="020B0604020202020204" pitchFamily="34" charset="0"/>
              </a:rPr>
              <a:t> Cave Preserve es la colonia de murciélagos más grande del mundo. Esta cueva alberga más de 20 millones de murciélagos de cola libre mexicanos. También emigran a México, viajando más de 850 millas.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1" rtl="0">
              <a:lnSpc>
                <a:spcPct val="100000"/>
              </a:lnSpc>
            </a:pPr>
            <a:endParaRPr lang="en-US" dirty="0">
              <a:latin typeface="Arial" panose="020B0604020202020204" pitchFamily="34" charset="0"/>
              <a:cs typeface="Arial" panose="020B0604020202020204" pitchFamily="34" charset="0"/>
            </a:endParaRPr>
          </a:p>
          <a:p>
            <a:pPr marL="457200" lvl="1" indent="0" rtl="0">
              <a:lnSpc>
                <a:spcPct val="100000"/>
              </a:lnSpc>
              <a:buNone/>
            </a:pPr>
            <a:br>
              <a:rPr lang="en-US" sz="1000" dirty="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p:txBody>
      </p:sp>
      <p:sp>
        <p:nvSpPr>
          <p:cNvPr id="12" name="Content Placeholder 2">
            <a:extLst>
              <a:ext uri="{FF2B5EF4-FFF2-40B4-BE49-F238E27FC236}">
                <a16:creationId xmlns:a16="http://schemas.microsoft.com/office/drawing/2014/main" id="{BC4AE79F-CF75-F28B-3EBE-F0477374679B}"/>
              </a:ext>
            </a:extLst>
          </p:cNvPr>
          <p:cNvSpPr txBox="1">
            <a:spLocks/>
          </p:cNvSpPr>
          <p:nvPr/>
        </p:nvSpPr>
        <p:spPr>
          <a:xfrm>
            <a:off x="64770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br>
              <a:rPr lang="en-US" sz="1000" b="1" dirty="0">
                <a:solidFill>
                  <a:srgbClr val="21A6B5"/>
                </a:solidFill>
                <a:latin typeface="Arial" panose="020B0604020202020204" pitchFamily="34" charset="0"/>
                <a:cs typeface="Arial" panose="020B0604020202020204" pitchFamily="34" charset="0"/>
              </a:rPr>
            </a:br>
            <a:r>
              <a:rPr lang="es-co" sz="1000" b="1">
                <a:solidFill>
                  <a:srgbClr val="21A6B5"/>
                </a:solidFill>
                <a:latin typeface="Arial" panose="020B0604020202020204" pitchFamily="34" charset="0"/>
                <a:cs typeface="Arial" panose="020B0604020202020204" pitchFamily="34" charset="0"/>
              </a:rPr>
              <a:t>© Amanda Stronza</a:t>
            </a: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887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4239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Estudie el folleto de mapa de migración de los murciélagos y úselo para completar la hoja de respuesta.</a:t>
            </a:r>
          </a:p>
          <a:p>
            <a:pPr rtl="0">
              <a:spcBef>
                <a:spcPts val="2200"/>
              </a:spcBef>
            </a:pPr>
            <a:r>
              <a:rPr lang="es-co" dirty="0">
                <a:solidFill>
                  <a:srgbClr val="1F127A"/>
                </a:solidFill>
                <a:latin typeface="Arial" panose="020B0604020202020204" pitchFamily="34" charset="0"/>
                <a:cs typeface="Arial" panose="020B0604020202020204" pitchFamily="34" charset="0"/>
              </a:rPr>
              <a:t>Además, escriba tres puntos clave que haya aprendido sobre los murciélagos y la migración. </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Siguiente ...</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1227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6279</TotalTime>
  <Words>704</Words>
  <Application>Microsoft Office PowerPoint</Application>
  <PresentationFormat>Widescreen</PresentationFormat>
  <Paragraphs>53</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Foundry Gridnik ExtraBold</vt:lpstr>
      <vt:lpstr>ITC Avant Garde Pro Bk</vt:lpstr>
      <vt:lpstr>Arial</vt:lpstr>
      <vt:lpstr>Calibri</vt:lpstr>
      <vt:lpstr>ITC Avant Garde Pro Md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UP  TO END BAT EXTINCTIONS WORLDWIDE </dc:title>
  <dc:creator>Tiffany Liller</dc:creator>
  <cp:lastModifiedBy>TIESPL - Team</cp:lastModifiedBy>
  <cp:revision>81</cp:revision>
  <dcterms:created xsi:type="dcterms:W3CDTF">2020-01-05T21:24:49Z</dcterms:created>
  <dcterms:modified xsi:type="dcterms:W3CDTF">2024-11-06T09:55:25Z</dcterms:modified>
</cp:coreProperties>
</file>