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modernComment_12D_6DA78C5D.xml" ContentType="application/vnd.ms-powerpoint.comments+xml"/>
  <Override PartName="/ppt/notesSlides/notesSlide2.xml" ContentType="application/vnd.openxmlformats-officedocument.presentationml.notesSlide+xml"/>
  <Override PartName="/ppt/comments/modernComment_111_993655DD.xml" ContentType="application/vnd.ms-powerpoint.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modernComment_134_8ADBF04D.xml" ContentType="application/vnd.ms-powerpoint.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16"/>
  </p:notesMasterIdLst>
  <p:sldIdLst>
    <p:sldId id="256" r:id="rId2"/>
    <p:sldId id="271" r:id="rId3"/>
    <p:sldId id="300" r:id="rId4"/>
    <p:sldId id="301" r:id="rId5"/>
    <p:sldId id="273" r:id="rId6"/>
    <p:sldId id="302" r:id="rId7"/>
    <p:sldId id="303" r:id="rId8"/>
    <p:sldId id="306" r:id="rId9"/>
    <p:sldId id="307" r:id="rId10"/>
    <p:sldId id="304" r:id="rId11"/>
    <p:sldId id="308" r:id="rId12"/>
    <p:sldId id="309" r:id="rId13"/>
    <p:sldId id="311" r:id="rId14"/>
    <p:sldId id="279" r:id="rId15"/>
  </p:sldIdLst>
  <p:sldSz cx="12192000" cy="6858000"/>
  <p:notesSz cx="6858000" cy="9144000"/>
  <p:embeddedFontLst>
    <p:embeddedFont>
      <p:font typeface="Foundry Gridnik ExtraBold" panose="02000000000000000000" pitchFamily="2" charset="77"/>
      <p:bold r:id="rId17"/>
      <p:italic r:id="rId18"/>
      <p:boldItalic r:id="rId19"/>
    </p:embeddedFont>
    <p:embeddedFont>
      <p:font typeface="ITC Avant Garde Pro Bk" panose="020B0502020202020204" pitchFamily="34" charset="77"/>
      <p:regular r:id="rId20"/>
    </p:embeddedFont>
    <p:embeddedFont>
      <p:font typeface="ITC Avant Garde Pro Md" panose="020B0602020202020204" pitchFamily="34" charset="77"/>
      <p:regular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76" userDrawn="1">
          <p15:clr>
            <a:srgbClr val="A4A3A4"/>
          </p15:clr>
        </p15:guide>
        <p15:guide id="2" pos="7680" userDrawn="1">
          <p15:clr>
            <a:srgbClr val="A4A3A4"/>
          </p15:clr>
        </p15:guide>
        <p15:guide id="3" pos="7440" userDrawn="1">
          <p15:clr>
            <a:srgbClr val="A4A3A4"/>
          </p15:clr>
        </p15:guide>
        <p15:guide id="4" pos="240" userDrawn="1">
          <p15:clr>
            <a:srgbClr val="A4A3A4"/>
          </p15:clr>
        </p15:guide>
        <p15:guide id="5" orient="horz" pos="816" userDrawn="1">
          <p15:clr>
            <a:srgbClr val="A4A3A4"/>
          </p15:clr>
        </p15:guide>
        <p15:guide id="6" pos="3984" userDrawn="1">
          <p15:clr>
            <a:srgbClr val="A4A3A4"/>
          </p15:clr>
        </p15:guide>
        <p15:guide id="7" orient="horz" pos="2544" userDrawn="1">
          <p15:clr>
            <a:srgbClr val="A4A3A4"/>
          </p15:clr>
        </p15:guide>
        <p15:guide id="8" orient="horz" pos="2832"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5DAFCCA-F4FA-A029-FC92-21C92787639D}" name="Erin Cord" initials="EC" userId="S::ecord@batcon.org::71a4d487-cc6d-4527-91fa-dd6b8663233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A6B5"/>
    <a:srgbClr val="1F127A"/>
    <a:srgbClr val="7F7F7F"/>
    <a:srgbClr val="020102"/>
    <a:srgbClr val="000200"/>
    <a:srgbClr val="000000"/>
    <a:srgbClr val="F4F4F6"/>
    <a:srgbClr val="F74A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728"/>
    <p:restoredTop sz="94422"/>
  </p:normalViewPr>
  <p:slideViewPr>
    <p:cSldViewPr snapToObjects="1">
      <p:cViewPr varScale="1">
        <p:scale>
          <a:sx n="121" d="100"/>
          <a:sy n="121" d="100"/>
        </p:scale>
        <p:origin x="1056" y="168"/>
      </p:cViewPr>
      <p:guideLst>
        <p:guide orient="horz" pos="4176"/>
        <p:guide pos="7680"/>
        <p:guide pos="7440"/>
        <p:guide pos="240"/>
        <p:guide orient="horz" pos="816"/>
        <p:guide pos="3984"/>
        <p:guide orient="horz" pos="2544"/>
        <p:guide orient="horz" pos="2832"/>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microsoft.com/office/2018/10/relationships/authors" Target="authors.xml"/><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omments/modernComment_111_993655DD.xml><?xml version="1.0" encoding="utf-8"?>
<p188:cmLst xmlns:a="http://schemas.openxmlformats.org/drawingml/2006/main" xmlns:r="http://schemas.openxmlformats.org/officeDocument/2006/relationships" xmlns:p188="http://schemas.microsoft.com/office/powerpoint/2018/8/main">
  <p188:cm id="{3058D41E-1394-4A79-9816-28A229BE0BB4}" authorId="{35DAFCCA-F4FA-A029-FC92-21C92787639D}" status="resolved" created="2024-07-22T18:30:34.709" complete="100000">
    <ac:deMkLst xmlns:ac="http://schemas.microsoft.com/office/drawing/2013/main/command">
      <pc:docMk xmlns:pc="http://schemas.microsoft.com/office/powerpoint/2013/main/command"/>
      <pc:sldMk xmlns:pc="http://schemas.microsoft.com/office/powerpoint/2013/main/command" cId="2570474973" sldId="273"/>
      <ac:spMk id="13" creationId="{8944A98C-4C0B-BB4F-8257-2D33954B4CF5}"/>
    </ac:deMkLst>
    <p188:txBody>
      <a:bodyPr/>
      <a:lstStyle/>
      <a:p>
        <a:r>
          <a:rPr lang="en-US"/>
          <a:t>Change to:
Without bats, we would not have wild bananas, dragonfruit, or durian. Over 300 species of fruit depend on bats for pollination and seed dispersal. Bats help spread seeds for figs, guava, and papaya. Without bats, we also wouldn’t have plants like agave or the iconic saguaro cactus.
</a:t>
        </a:r>
      </a:p>
    </p188:txBody>
  </p188:cm>
</p188:cmLst>
</file>

<file path=ppt/comments/modernComment_12D_6DA78C5D.xml><?xml version="1.0" encoding="utf-8"?>
<p188:cmLst xmlns:a="http://schemas.openxmlformats.org/drawingml/2006/main" xmlns:r="http://schemas.openxmlformats.org/officeDocument/2006/relationships" xmlns:p188="http://schemas.microsoft.com/office/powerpoint/2018/8/main">
  <p188:cm id="{E3CE6D42-6B50-4515-A0AA-01BD085003C9}" authorId="{35DAFCCA-F4FA-A029-FC92-21C92787639D}" status="resolved" created="2024-07-22T18:31:46.590" complete="100000">
    <pc:sldMkLst xmlns:pc="http://schemas.microsoft.com/office/powerpoint/2013/main/command">
      <pc:docMk/>
      <pc:sldMk cId="1839696989" sldId="301"/>
    </pc:sldMkLst>
    <p188:txBody>
      <a:bodyPr/>
      <a:lstStyle/>
      <a:p>
        <a:r>
          <a:rPr lang="en-US"/>
          <a:t>Remove "carob and cloves" add eucalyptus</a:t>
        </a:r>
      </a:p>
    </p188:txBody>
  </p188:cm>
</p188:cmLst>
</file>

<file path=ppt/comments/modernComment_134_8ADBF04D.xml><?xml version="1.0" encoding="utf-8"?>
<p188:cmLst xmlns:a="http://schemas.openxmlformats.org/drawingml/2006/main" xmlns:r="http://schemas.openxmlformats.org/officeDocument/2006/relationships" xmlns:p188="http://schemas.microsoft.com/office/powerpoint/2018/8/main">
  <p188:cm id="{9A99022E-85B2-4DB8-A7A5-63F73C11AA6A}" authorId="{35DAFCCA-F4FA-A029-FC92-21C92787639D}" status="resolved" created="2024-07-22T18:35:10.639" complete="100000">
    <ac:deMkLst xmlns:ac="http://schemas.microsoft.com/office/drawing/2013/main/command">
      <pc:docMk xmlns:pc="http://schemas.microsoft.com/office/powerpoint/2013/main/command"/>
      <pc:sldMk xmlns:pc="http://schemas.microsoft.com/office/powerpoint/2013/main/command" cId="2329669709" sldId="308"/>
      <ac:picMk id="7" creationId="{2436CEE0-6255-49D9-0B47-4B9D97D47378}"/>
    </ac:deMkLst>
    <p188:txBody>
      <a:bodyPr/>
      <a:lstStyle/>
      <a:p>
        <a:r>
          <a:rPr lang="en-US"/>
          <a:t>We need to change the pic and take out the Livingstone Flying Fox. Maybe just have the two others as representatives. </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30710D-2CED-864C-9BEE-EEB267EBF7D4}" type="datetimeFigureOut">
              <a:rPr lang="en-US" smtClean="0"/>
              <a:t>8/6/24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6C4336-2172-A343-8FF8-E28EAE14E895}" type="slidenum">
              <a:rPr lang="en-US" smtClean="0"/>
              <a:t>‹#›</a:t>
            </a:fld>
            <a:endParaRPr lang="en-US"/>
          </a:p>
        </p:txBody>
      </p:sp>
    </p:spTree>
    <p:extLst>
      <p:ext uri="{BB962C8B-B14F-4D97-AF65-F5344CB8AC3E}">
        <p14:creationId xmlns:p14="http://schemas.microsoft.com/office/powerpoint/2010/main" val="4711319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6C4336-2172-A343-8FF8-E28EAE14E895}" type="slidenum">
              <a:rPr lang="en-US" smtClean="0"/>
              <a:t>1</a:t>
            </a:fld>
            <a:endParaRPr lang="en-US"/>
          </a:p>
        </p:txBody>
      </p:sp>
    </p:spTree>
    <p:extLst>
      <p:ext uri="{BB962C8B-B14F-4D97-AF65-F5344CB8AC3E}">
        <p14:creationId xmlns:p14="http://schemas.microsoft.com/office/powerpoint/2010/main" val="25364850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6C4336-2172-A343-8FF8-E28EAE14E895}" type="slidenum">
              <a:rPr lang="en-US" smtClean="0"/>
              <a:t>5</a:t>
            </a:fld>
            <a:endParaRPr lang="en-US"/>
          </a:p>
        </p:txBody>
      </p:sp>
    </p:spTree>
    <p:extLst>
      <p:ext uri="{BB962C8B-B14F-4D97-AF65-F5344CB8AC3E}">
        <p14:creationId xmlns:p14="http://schemas.microsoft.com/office/powerpoint/2010/main" val="9580473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6C4336-2172-A343-8FF8-E28EAE14E895}" type="slidenum">
              <a:rPr lang="en-US" smtClean="0"/>
              <a:t>8</a:t>
            </a:fld>
            <a:endParaRPr lang="en-US"/>
          </a:p>
        </p:txBody>
      </p:sp>
    </p:spTree>
    <p:extLst>
      <p:ext uri="{BB962C8B-B14F-4D97-AF65-F5344CB8AC3E}">
        <p14:creationId xmlns:p14="http://schemas.microsoft.com/office/powerpoint/2010/main" val="11941385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6C4336-2172-A343-8FF8-E28EAE14E895}" type="slidenum">
              <a:rPr lang="en-US" smtClean="0"/>
              <a:t>9</a:t>
            </a:fld>
            <a:endParaRPr lang="en-US"/>
          </a:p>
        </p:txBody>
      </p:sp>
    </p:spTree>
    <p:extLst>
      <p:ext uri="{BB962C8B-B14F-4D97-AF65-F5344CB8AC3E}">
        <p14:creationId xmlns:p14="http://schemas.microsoft.com/office/powerpoint/2010/main" val="2188743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6C4336-2172-A343-8FF8-E28EAE14E895}" type="slidenum">
              <a:rPr lang="en-US" smtClean="0"/>
              <a:t>11</a:t>
            </a:fld>
            <a:endParaRPr lang="en-US"/>
          </a:p>
        </p:txBody>
      </p:sp>
    </p:spTree>
    <p:extLst>
      <p:ext uri="{BB962C8B-B14F-4D97-AF65-F5344CB8AC3E}">
        <p14:creationId xmlns:p14="http://schemas.microsoft.com/office/powerpoint/2010/main" val="10488568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6C4336-2172-A343-8FF8-E28EAE14E895}" type="slidenum">
              <a:rPr lang="en-US" smtClean="0"/>
              <a:t>12</a:t>
            </a:fld>
            <a:endParaRPr lang="en-US"/>
          </a:p>
        </p:txBody>
      </p:sp>
    </p:spTree>
    <p:extLst>
      <p:ext uri="{BB962C8B-B14F-4D97-AF65-F5344CB8AC3E}">
        <p14:creationId xmlns:p14="http://schemas.microsoft.com/office/powerpoint/2010/main" val="17489250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6C4336-2172-A343-8FF8-E28EAE14E895}" type="slidenum">
              <a:rPr lang="en-US" smtClean="0"/>
              <a:t>14</a:t>
            </a:fld>
            <a:endParaRPr lang="en-US"/>
          </a:p>
        </p:txBody>
      </p:sp>
    </p:spTree>
    <p:extLst>
      <p:ext uri="{BB962C8B-B14F-4D97-AF65-F5344CB8AC3E}">
        <p14:creationId xmlns:p14="http://schemas.microsoft.com/office/powerpoint/2010/main" val="29233646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1F127A"/>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619575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rgbClr val="1F127A"/>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41670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1">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8D582BCA-7296-6A4D-A4F1-BC3140789C0A}"/>
              </a:ext>
            </a:extLst>
          </p:cNvPr>
          <p:cNvCxnSpPr>
            <a:cxnSpLocks/>
          </p:cNvCxnSpPr>
          <p:nvPr userDrawn="1"/>
        </p:nvCxnSpPr>
        <p:spPr>
          <a:xfrm>
            <a:off x="392575" y="762000"/>
            <a:ext cx="11406850"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sp>
        <p:nvSpPr>
          <p:cNvPr id="20" name="Text Placeholder 18">
            <a:extLst>
              <a:ext uri="{FF2B5EF4-FFF2-40B4-BE49-F238E27FC236}">
                <a16:creationId xmlns:a16="http://schemas.microsoft.com/office/drawing/2014/main" id="{93D3ECD2-A634-9447-859C-9CCDE9A14960}"/>
              </a:ext>
            </a:extLst>
          </p:cNvPr>
          <p:cNvSpPr>
            <a:spLocks noGrp="1"/>
          </p:cNvSpPr>
          <p:nvPr>
            <p:ph type="body" sz="quarter" idx="11" hasCustomPrompt="1"/>
          </p:nvPr>
        </p:nvSpPr>
        <p:spPr>
          <a:xfrm>
            <a:off x="315913" y="381000"/>
            <a:ext cx="10504487" cy="422275"/>
          </a:xfrm>
          <a:prstGeom prst="rect">
            <a:avLst/>
          </a:prstGeom>
        </p:spPr>
        <p:txBody>
          <a:bodyPr/>
          <a:lstStyle>
            <a:lvl1pPr marL="0" indent="0">
              <a:buNone/>
              <a:defRPr sz="2000" b="1" i="0">
                <a:solidFill>
                  <a:srgbClr val="1F127A"/>
                </a:solidFill>
                <a:latin typeface="Foundry Gridnik ExtraBold" panose="02000000000000000000" pitchFamily="2" charset="77"/>
              </a:defRPr>
            </a:lvl1pPr>
          </a:lstStyle>
          <a:p>
            <a:pPr lvl="0"/>
            <a:r>
              <a:rPr lang="en-US" dirty="0"/>
              <a:t>Section Title</a:t>
            </a:r>
          </a:p>
        </p:txBody>
      </p:sp>
      <p:sp>
        <p:nvSpPr>
          <p:cNvPr id="23" name="Text Placeholder 21">
            <a:extLst>
              <a:ext uri="{FF2B5EF4-FFF2-40B4-BE49-F238E27FC236}">
                <a16:creationId xmlns:a16="http://schemas.microsoft.com/office/drawing/2014/main" id="{4F14C686-6039-7B48-815C-2CDBBC23DEA2}"/>
              </a:ext>
            </a:extLst>
          </p:cNvPr>
          <p:cNvSpPr>
            <a:spLocks noGrp="1"/>
          </p:cNvSpPr>
          <p:nvPr>
            <p:ph type="body" sz="quarter" idx="12" hasCustomPrompt="1"/>
          </p:nvPr>
        </p:nvSpPr>
        <p:spPr>
          <a:xfrm>
            <a:off x="315913" y="990600"/>
            <a:ext cx="5780087" cy="533400"/>
          </a:xfrm>
          <a:prstGeom prst="rect">
            <a:avLst/>
          </a:prstGeom>
        </p:spPr>
        <p:txBody>
          <a:bodyPr/>
          <a:lstStyle>
            <a:lvl1pPr marL="0" indent="0">
              <a:buNone/>
              <a:defRPr sz="2800" b="1" i="0">
                <a:solidFill>
                  <a:srgbClr val="7F7F7F"/>
                </a:solidFill>
                <a:latin typeface="ITC Avant Garde Pro Md" panose="020B0602020202020204" pitchFamily="34" charset="77"/>
              </a:defRPr>
            </a:lvl1pPr>
          </a:lstStyle>
          <a:p>
            <a:pPr lvl="0"/>
            <a:r>
              <a:rPr lang="en-US" sz="2800" dirty="0"/>
              <a:t>Header</a:t>
            </a:r>
            <a:endParaRPr lang="en-US" dirty="0"/>
          </a:p>
        </p:txBody>
      </p:sp>
      <p:sp>
        <p:nvSpPr>
          <p:cNvPr id="38" name="Text Placeholder 32">
            <a:extLst>
              <a:ext uri="{FF2B5EF4-FFF2-40B4-BE49-F238E27FC236}">
                <a16:creationId xmlns:a16="http://schemas.microsoft.com/office/drawing/2014/main" id="{B6785A59-A5BA-5F43-A359-531755069ACF}"/>
              </a:ext>
            </a:extLst>
          </p:cNvPr>
          <p:cNvSpPr>
            <a:spLocks noGrp="1"/>
          </p:cNvSpPr>
          <p:nvPr>
            <p:ph type="body" sz="quarter" idx="15" hasCustomPrompt="1"/>
          </p:nvPr>
        </p:nvSpPr>
        <p:spPr>
          <a:xfrm>
            <a:off x="315913" y="1752600"/>
            <a:ext cx="8447087" cy="4340225"/>
          </a:xfrm>
          <a:prstGeom prst="rect">
            <a:avLst/>
          </a:prstGeom>
        </p:spPr>
        <p:txBody>
          <a:bodyPr/>
          <a:lstStyle>
            <a:lvl1pPr marL="0" indent="0">
              <a:buNone/>
              <a:defRPr sz="1800" b="0" i="0">
                <a:latin typeface="ITC Avant Garde Pro Bk" panose="020B0502020202020204" pitchFamily="34" charset="77"/>
              </a:defRPr>
            </a:lvl1pPr>
            <a:lvl2pPr marL="685800" indent="-228600">
              <a:buFontTx/>
              <a:buBlip>
                <a:blip r:embed="rId2"/>
              </a:buBlip>
              <a:defRPr sz="1800" b="0" i="0">
                <a:latin typeface="ITC Avant Garde Pro Bk" panose="020B0502020202020204" pitchFamily="34" charset="77"/>
              </a:defRPr>
            </a:lvl2pPr>
            <a:lvl3pPr>
              <a:buClr>
                <a:srgbClr val="21A6B5"/>
              </a:buClr>
              <a:defRPr sz="1400" b="0" i="0">
                <a:latin typeface="ITC Avant Garde Pro Bk" panose="020B0502020202020204" pitchFamily="34" charset="77"/>
              </a:defRPr>
            </a:lvl3pPr>
          </a:lstStyle>
          <a:p>
            <a:pPr lvl="0"/>
            <a:r>
              <a:rPr lang="en-US" dirty="0"/>
              <a:t>Body Copy</a:t>
            </a:r>
          </a:p>
          <a:p>
            <a:pPr lvl="1"/>
            <a:r>
              <a:rPr lang="en-US" dirty="0"/>
              <a:t>Second level</a:t>
            </a:r>
          </a:p>
          <a:p>
            <a:pPr lvl="2"/>
            <a:r>
              <a:rPr lang="en-US" dirty="0"/>
              <a:t>Third level</a:t>
            </a:r>
          </a:p>
        </p:txBody>
      </p:sp>
    </p:spTree>
    <p:extLst>
      <p:ext uri="{BB962C8B-B14F-4D97-AF65-F5344CB8AC3E}">
        <p14:creationId xmlns:p14="http://schemas.microsoft.com/office/powerpoint/2010/main" val="20645244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ntent 1">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8D582BCA-7296-6A4D-A4F1-BC3140789C0A}"/>
              </a:ext>
            </a:extLst>
          </p:cNvPr>
          <p:cNvCxnSpPr>
            <a:cxnSpLocks/>
          </p:cNvCxnSpPr>
          <p:nvPr userDrawn="1"/>
        </p:nvCxnSpPr>
        <p:spPr>
          <a:xfrm>
            <a:off x="392575" y="762000"/>
            <a:ext cx="11406850"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sp>
        <p:nvSpPr>
          <p:cNvPr id="20" name="Text Placeholder 18">
            <a:extLst>
              <a:ext uri="{FF2B5EF4-FFF2-40B4-BE49-F238E27FC236}">
                <a16:creationId xmlns:a16="http://schemas.microsoft.com/office/drawing/2014/main" id="{93D3ECD2-A634-9447-859C-9CCDE9A14960}"/>
              </a:ext>
            </a:extLst>
          </p:cNvPr>
          <p:cNvSpPr>
            <a:spLocks noGrp="1"/>
          </p:cNvSpPr>
          <p:nvPr>
            <p:ph type="body" sz="quarter" idx="11" hasCustomPrompt="1"/>
          </p:nvPr>
        </p:nvSpPr>
        <p:spPr>
          <a:xfrm>
            <a:off x="315913" y="381000"/>
            <a:ext cx="10504487" cy="422275"/>
          </a:xfrm>
          <a:prstGeom prst="rect">
            <a:avLst/>
          </a:prstGeom>
        </p:spPr>
        <p:txBody>
          <a:bodyPr/>
          <a:lstStyle>
            <a:lvl1pPr marL="0" indent="0">
              <a:buNone/>
              <a:defRPr sz="2000" b="1" i="0">
                <a:solidFill>
                  <a:srgbClr val="1F127A"/>
                </a:solidFill>
                <a:latin typeface="Foundry Gridnik ExtraBold" panose="02000000000000000000" pitchFamily="2" charset="77"/>
              </a:defRPr>
            </a:lvl1pPr>
          </a:lstStyle>
          <a:p>
            <a:pPr lvl="0"/>
            <a:r>
              <a:rPr lang="en-US" dirty="0"/>
              <a:t>Section Title</a:t>
            </a:r>
          </a:p>
        </p:txBody>
      </p:sp>
      <p:sp>
        <p:nvSpPr>
          <p:cNvPr id="23" name="Text Placeholder 21">
            <a:extLst>
              <a:ext uri="{FF2B5EF4-FFF2-40B4-BE49-F238E27FC236}">
                <a16:creationId xmlns:a16="http://schemas.microsoft.com/office/drawing/2014/main" id="{4F14C686-6039-7B48-815C-2CDBBC23DEA2}"/>
              </a:ext>
            </a:extLst>
          </p:cNvPr>
          <p:cNvSpPr>
            <a:spLocks noGrp="1"/>
          </p:cNvSpPr>
          <p:nvPr>
            <p:ph type="body" sz="quarter" idx="12" hasCustomPrompt="1"/>
          </p:nvPr>
        </p:nvSpPr>
        <p:spPr>
          <a:xfrm>
            <a:off x="315913" y="990600"/>
            <a:ext cx="5780087" cy="533400"/>
          </a:xfrm>
          <a:prstGeom prst="rect">
            <a:avLst/>
          </a:prstGeom>
        </p:spPr>
        <p:txBody>
          <a:bodyPr/>
          <a:lstStyle>
            <a:lvl1pPr marL="0" indent="0">
              <a:buNone/>
              <a:defRPr sz="2800" b="1" i="0">
                <a:solidFill>
                  <a:srgbClr val="7F7F7F"/>
                </a:solidFill>
                <a:latin typeface="ITC Avant Garde Pro Md" panose="020B0602020202020204" pitchFamily="34" charset="77"/>
              </a:defRPr>
            </a:lvl1pPr>
          </a:lstStyle>
          <a:p>
            <a:pPr lvl="0"/>
            <a:r>
              <a:rPr lang="en-US" sz="2800" dirty="0"/>
              <a:t>Header</a:t>
            </a:r>
            <a:endParaRPr lang="en-US" dirty="0"/>
          </a:p>
        </p:txBody>
      </p:sp>
      <p:sp>
        <p:nvSpPr>
          <p:cNvPr id="9" name="Content Placeholder 3">
            <a:extLst>
              <a:ext uri="{FF2B5EF4-FFF2-40B4-BE49-F238E27FC236}">
                <a16:creationId xmlns:a16="http://schemas.microsoft.com/office/drawing/2014/main" id="{978BC3ED-7B3B-C647-88D9-02088AFE3A2A}"/>
              </a:ext>
            </a:extLst>
          </p:cNvPr>
          <p:cNvSpPr>
            <a:spLocks noGrp="1"/>
          </p:cNvSpPr>
          <p:nvPr>
            <p:ph sz="half" idx="2"/>
          </p:nvPr>
        </p:nvSpPr>
        <p:spPr>
          <a:xfrm>
            <a:off x="6641638" y="1748967"/>
            <a:ext cx="5157787" cy="3684588"/>
          </a:xfrm>
          <a:prstGeom prst="rect">
            <a:avLst/>
          </a:prstGeom>
        </p:spPr>
        <p:txBody>
          <a:bodyPr/>
          <a:lstStyle>
            <a:lvl1pPr marL="0" indent="0">
              <a:buNone/>
              <a:defRPr/>
            </a:lvl1pPr>
          </a:lstStyle>
          <a:p>
            <a:pPr lvl="0"/>
            <a:endParaRPr lang="en-US" dirty="0"/>
          </a:p>
        </p:txBody>
      </p:sp>
      <p:sp>
        <p:nvSpPr>
          <p:cNvPr id="10" name="Text Placeholder 32">
            <a:extLst>
              <a:ext uri="{FF2B5EF4-FFF2-40B4-BE49-F238E27FC236}">
                <a16:creationId xmlns:a16="http://schemas.microsoft.com/office/drawing/2014/main" id="{6B609AA2-A314-3F49-AFF1-56242B574A07}"/>
              </a:ext>
            </a:extLst>
          </p:cNvPr>
          <p:cNvSpPr>
            <a:spLocks noGrp="1"/>
          </p:cNvSpPr>
          <p:nvPr>
            <p:ph type="body" sz="quarter" idx="15" hasCustomPrompt="1"/>
          </p:nvPr>
        </p:nvSpPr>
        <p:spPr>
          <a:xfrm>
            <a:off x="315913" y="1752600"/>
            <a:ext cx="5780087" cy="4340225"/>
          </a:xfrm>
          <a:prstGeom prst="rect">
            <a:avLst/>
          </a:prstGeom>
        </p:spPr>
        <p:txBody>
          <a:bodyPr/>
          <a:lstStyle>
            <a:lvl1pPr marL="0" indent="0">
              <a:buNone/>
              <a:defRPr sz="1800" b="0" i="0">
                <a:latin typeface="ITC Avant Garde Pro Bk" panose="020B0502020202020204" pitchFamily="34" charset="77"/>
              </a:defRPr>
            </a:lvl1pPr>
            <a:lvl2pPr marL="685800" indent="-228600">
              <a:buFontTx/>
              <a:buBlip>
                <a:blip r:embed="rId2"/>
              </a:buBlip>
              <a:defRPr sz="1800" b="0" i="0">
                <a:latin typeface="ITC Avant Garde Pro Bk" panose="020B0502020202020204" pitchFamily="34" charset="77"/>
              </a:defRPr>
            </a:lvl2pPr>
            <a:lvl3pPr>
              <a:buClr>
                <a:srgbClr val="21A6B5"/>
              </a:buClr>
              <a:defRPr sz="1400" b="0" i="0">
                <a:latin typeface="ITC Avant Garde Pro Bk" panose="020B0502020202020204" pitchFamily="34" charset="77"/>
              </a:defRPr>
            </a:lvl3pPr>
          </a:lstStyle>
          <a:p>
            <a:pPr lvl="0"/>
            <a:r>
              <a:rPr lang="en-US" dirty="0"/>
              <a:t>Body Copy</a:t>
            </a:r>
          </a:p>
          <a:p>
            <a:pPr lvl="1"/>
            <a:r>
              <a:rPr lang="en-US" dirty="0"/>
              <a:t>Second level</a:t>
            </a:r>
          </a:p>
          <a:p>
            <a:pPr lvl="2"/>
            <a:r>
              <a:rPr lang="en-US" dirty="0"/>
              <a:t>Third level</a:t>
            </a:r>
          </a:p>
        </p:txBody>
      </p:sp>
    </p:spTree>
    <p:extLst>
      <p:ext uri="{BB962C8B-B14F-4D97-AF65-F5344CB8AC3E}">
        <p14:creationId xmlns:p14="http://schemas.microsoft.com/office/powerpoint/2010/main" val="8878649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Content 1">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8D582BCA-7296-6A4D-A4F1-BC3140789C0A}"/>
              </a:ext>
            </a:extLst>
          </p:cNvPr>
          <p:cNvCxnSpPr>
            <a:cxnSpLocks/>
          </p:cNvCxnSpPr>
          <p:nvPr userDrawn="1"/>
        </p:nvCxnSpPr>
        <p:spPr>
          <a:xfrm>
            <a:off x="392575" y="762000"/>
            <a:ext cx="5322426"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sp>
        <p:nvSpPr>
          <p:cNvPr id="20" name="Text Placeholder 18">
            <a:extLst>
              <a:ext uri="{FF2B5EF4-FFF2-40B4-BE49-F238E27FC236}">
                <a16:creationId xmlns:a16="http://schemas.microsoft.com/office/drawing/2014/main" id="{93D3ECD2-A634-9447-859C-9CCDE9A14960}"/>
              </a:ext>
            </a:extLst>
          </p:cNvPr>
          <p:cNvSpPr>
            <a:spLocks noGrp="1"/>
          </p:cNvSpPr>
          <p:nvPr>
            <p:ph type="body" sz="quarter" idx="11" hasCustomPrompt="1"/>
          </p:nvPr>
        </p:nvSpPr>
        <p:spPr>
          <a:xfrm>
            <a:off x="315913" y="381000"/>
            <a:ext cx="10504487" cy="448716"/>
          </a:xfrm>
          <a:prstGeom prst="rect">
            <a:avLst/>
          </a:prstGeom>
        </p:spPr>
        <p:txBody>
          <a:bodyPr/>
          <a:lstStyle>
            <a:lvl1pPr marL="0" indent="0">
              <a:buNone/>
              <a:defRPr sz="2000" b="1" i="0">
                <a:solidFill>
                  <a:srgbClr val="1F127A"/>
                </a:solidFill>
                <a:latin typeface="Foundry Gridnik ExtraBold" panose="02000000000000000000" pitchFamily="2" charset="77"/>
              </a:defRPr>
            </a:lvl1pPr>
          </a:lstStyle>
          <a:p>
            <a:pPr lvl="0"/>
            <a:r>
              <a:rPr lang="en-US" dirty="0"/>
              <a:t>Section Title</a:t>
            </a:r>
          </a:p>
        </p:txBody>
      </p:sp>
      <p:sp>
        <p:nvSpPr>
          <p:cNvPr id="23" name="Text Placeholder 21">
            <a:extLst>
              <a:ext uri="{FF2B5EF4-FFF2-40B4-BE49-F238E27FC236}">
                <a16:creationId xmlns:a16="http://schemas.microsoft.com/office/drawing/2014/main" id="{4F14C686-6039-7B48-815C-2CDBBC23DEA2}"/>
              </a:ext>
            </a:extLst>
          </p:cNvPr>
          <p:cNvSpPr>
            <a:spLocks noGrp="1"/>
          </p:cNvSpPr>
          <p:nvPr>
            <p:ph type="body" sz="quarter" idx="12" hasCustomPrompt="1"/>
          </p:nvPr>
        </p:nvSpPr>
        <p:spPr>
          <a:xfrm>
            <a:off x="315914" y="990599"/>
            <a:ext cx="5399088" cy="601117"/>
          </a:xfrm>
          <a:prstGeom prst="rect">
            <a:avLst/>
          </a:prstGeom>
        </p:spPr>
        <p:txBody>
          <a:bodyPr/>
          <a:lstStyle>
            <a:lvl1pPr marL="0" indent="0">
              <a:buNone/>
              <a:defRPr sz="2800" b="1" i="0">
                <a:solidFill>
                  <a:srgbClr val="7F7F7F"/>
                </a:solidFill>
                <a:latin typeface="ITC Avant Garde Pro Md" panose="020B0602020202020204" pitchFamily="34" charset="77"/>
              </a:defRPr>
            </a:lvl1pPr>
          </a:lstStyle>
          <a:p>
            <a:pPr lvl="0"/>
            <a:r>
              <a:rPr lang="en-US" sz="2800" dirty="0"/>
              <a:t>Header</a:t>
            </a:r>
            <a:endParaRPr lang="en-US" dirty="0"/>
          </a:p>
        </p:txBody>
      </p:sp>
      <p:sp>
        <p:nvSpPr>
          <p:cNvPr id="11" name="Text Placeholder 32">
            <a:extLst>
              <a:ext uri="{FF2B5EF4-FFF2-40B4-BE49-F238E27FC236}">
                <a16:creationId xmlns:a16="http://schemas.microsoft.com/office/drawing/2014/main" id="{066D8449-14EF-F342-8C8B-5EA3FA461A03}"/>
              </a:ext>
            </a:extLst>
          </p:cNvPr>
          <p:cNvSpPr>
            <a:spLocks noGrp="1"/>
          </p:cNvSpPr>
          <p:nvPr>
            <p:ph type="body" sz="quarter" idx="15" hasCustomPrompt="1"/>
          </p:nvPr>
        </p:nvSpPr>
        <p:spPr>
          <a:xfrm>
            <a:off x="315914" y="1752599"/>
            <a:ext cx="5399087" cy="4340225"/>
          </a:xfrm>
          <a:prstGeom prst="rect">
            <a:avLst/>
          </a:prstGeom>
        </p:spPr>
        <p:txBody>
          <a:bodyPr/>
          <a:lstStyle>
            <a:lvl1pPr marL="0" indent="0">
              <a:buNone/>
              <a:defRPr sz="1800" b="0" i="0">
                <a:latin typeface="ITC Avant Garde Pro Bk" panose="020B0502020202020204" pitchFamily="34" charset="77"/>
              </a:defRPr>
            </a:lvl1pPr>
            <a:lvl2pPr marL="685800" indent="-228600">
              <a:buFontTx/>
              <a:buBlip>
                <a:blip r:embed="rId2"/>
              </a:buBlip>
              <a:defRPr sz="1800" b="0" i="0">
                <a:latin typeface="ITC Avant Garde Pro Bk" panose="020B0502020202020204" pitchFamily="34" charset="77"/>
              </a:defRPr>
            </a:lvl2pPr>
            <a:lvl3pPr>
              <a:buClr>
                <a:srgbClr val="21A6B5"/>
              </a:buClr>
              <a:defRPr sz="1400" b="0" i="0">
                <a:latin typeface="ITC Avant Garde Pro Bk" panose="020B0502020202020204" pitchFamily="34" charset="77"/>
              </a:defRPr>
            </a:lvl3pPr>
          </a:lstStyle>
          <a:p>
            <a:pPr lvl="0"/>
            <a:r>
              <a:rPr lang="en-US" dirty="0"/>
              <a:t>Body Copy</a:t>
            </a:r>
          </a:p>
          <a:p>
            <a:pPr lvl="1"/>
            <a:r>
              <a:rPr lang="en-US" dirty="0"/>
              <a:t>Second level</a:t>
            </a:r>
          </a:p>
          <a:p>
            <a:pPr lvl="2"/>
            <a:r>
              <a:rPr lang="en-US" dirty="0"/>
              <a:t>Third level</a:t>
            </a:r>
          </a:p>
        </p:txBody>
      </p:sp>
      <p:sp>
        <p:nvSpPr>
          <p:cNvPr id="10" name="Picture Placeholder 5">
            <a:extLst>
              <a:ext uri="{FF2B5EF4-FFF2-40B4-BE49-F238E27FC236}">
                <a16:creationId xmlns:a16="http://schemas.microsoft.com/office/drawing/2014/main" id="{D0D5CBE2-10CD-A649-A2DD-03185950AD50}"/>
              </a:ext>
            </a:extLst>
          </p:cNvPr>
          <p:cNvSpPr>
            <a:spLocks noGrp="1"/>
          </p:cNvSpPr>
          <p:nvPr>
            <p:ph type="pic" sz="quarter" idx="10"/>
          </p:nvPr>
        </p:nvSpPr>
        <p:spPr>
          <a:xfrm>
            <a:off x="6096000" y="0"/>
            <a:ext cx="6096000" cy="6858000"/>
          </a:xfrm>
          <a:prstGeom prst="rect">
            <a:avLst/>
          </a:prstGeom>
        </p:spPr>
        <p:txBody>
          <a:bodyPr/>
          <a:lstStyle/>
          <a:p>
            <a:endParaRPr lang="en-US"/>
          </a:p>
        </p:txBody>
      </p:sp>
    </p:spTree>
    <p:extLst>
      <p:ext uri="{BB962C8B-B14F-4D97-AF65-F5344CB8AC3E}">
        <p14:creationId xmlns:p14="http://schemas.microsoft.com/office/powerpoint/2010/main" val="31622845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1083401"/>
      </p:ext>
    </p:extLst>
  </p:cSld>
  <p:clrMap bg1="lt1" tx1="dk1" bg2="lt2" tx2="dk2" accent1="accent1" accent2="accent2" accent3="accent3" accent4="accent4" accent5="accent5" accent6="accent6" hlink="hlink" folHlink="folHlink"/>
  <p:sldLayoutIdLst>
    <p:sldLayoutId id="2147483664" r:id="rId1"/>
    <p:sldLayoutId id="2147483660" r:id="rId2"/>
    <p:sldLayoutId id="2147483661" r:id="rId3"/>
    <p:sldLayoutId id="2147483666" r:id="rId4"/>
    <p:sldLayoutId id="214748366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microsoft.com/office/2018/10/relationships/comments" Target="../comments/modernComment_134_8ADBF04D.xml"/><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26.jpg"/><Relationship Id="rId5" Type="http://schemas.openxmlformats.org/officeDocument/2006/relationships/image" Target="../media/image25.jpeg"/><Relationship Id="rId4" Type="http://schemas.openxmlformats.org/officeDocument/2006/relationships/image" Target="../media/image24.jpg"/></Relationships>
</file>

<file path=ppt/slides/_rels/slide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7.jp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9.emf"/><Relationship Id="rId5" Type="http://schemas.openxmlformats.org/officeDocument/2006/relationships/image" Target="../media/image28.emf"/><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microsoft.com/office/2018/10/relationships/comments" Target="../comments/modernComment_12D_6DA78C5D.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8" Type="http://schemas.openxmlformats.org/officeDocument/2006/relationships/image" Target="../media/image11.emf"/><Relationship Id="rId3" Type="http://schemas.microsoft.com/office/2018/10/relationships/comments" Target="../comments/modernComment_111_993655DD.xml"/><Relationship Id="rId7" Type="http://schemas.openxmlformats.org/officeDocument/2006/relationships/image" Target="../media/image10.emf"/><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9.emf"/><Relationship Id="rId11" Type="http://schemas.openxmlformats.org/officeDocument/2006/relationships/image" Target="../media/image14.emf"/><Relationship Id="rId5" Type="http://schemas.openxmlformats.org/officeDocument/2006/relationships/image" Target="../media/image8.emf"/><Relationship Id="rId10" Type="http://schemas.openxmlformats.org/officeDocument/2006/relationships/image" Target="../media/image13.emf"/><Relationship Id="rId4" Type="http://schemas.openxmlformats.org/officeDocument/2006/relationships/image" Target="../media/image7.emf"/><Relationship Id="rId9" Type="http://schemas.openxmlformats.org/officeDocument/2006/relationships/image" Target="../media/image12.emf"/></Relationships>
</file>

<file path=ppt/slides/_rels/slide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19.emf"/><Relationship Id="rId4" Type="http://schemas.openxmlformats.org/officeDocument/2006/relationships/image" Target="../media/image18.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F127A"/>
        </a:solidFill>
        <a:effectLst/>
      </p:bgPr>
    </p:bg>
    <p:spTree>
      <p:nvGrpSpPr>
        <p:cNvPr id="1" name=""/>
        <p:cNvGrpSpPr/>
        <p:nvPr/>
      </p:nvGrpSpPr>
      <p:grpSpPr>
        <a:xfrm>
          <a:off x="0" y="0"/>
          <a:ext cx="0" cy="0"/>
          <a:chOff x="0" y="0"/>
          <a:chExt cx="0" cy="0"/>
        </a:xfrm>
      </p:grpSpPr>
      <p:pic>
        <p:nvPicPr>
          <p:cNvPr id="5" name="Picture 4" descr="A group of bats flying over a flower&#10;&#10;Description automatically generated">
            <a:extLst>
              <a:ext uri="{FF2B5EF4-FFF2-40B4-BE49-F238E27FC236}">
                <a16:creationId xmlns:a16="http://schemas.microsoft.com/office/drawing/2014/main" id="{4900AB06-60DF-E1FA-1ABC-BFE74B46FA26}"/>
              </a:ext>
            </a:extLst>
          </p:cNvPr>
          <p:cNvPicPr>
            <a:picLocks noChangeAspect="1"/>
          </p:cNvPicPr>
          <p:nvPr/>
        </p:nvPicPr>
        <p:blipFill>
          <a:blip r:embed="rId3"/>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9A3D2FF-541C-6D34-1697-465E03A0704E}"/>
              </a:ext>
            </a:extLst>
          </p:cNvPr>
          <p:cNvSpPr txBox="1"/>
          <p:nvPr/>
        </p:nvSpPr>
        <p:spPr>
          <a:xfrm>
            <a:off x="457200" y="448613"/>
            <a:ext cx="8534400" cy="848950"/>
          </a:xfrm>
          <a:prstGeom prst="rect">
            <a:avLst/>
          </a:prstGeom>
          <a:noFill/>
        </p:spPr>
        <p:txBody>
          <a:bodyPr wrap="square" rtlCol="0">
            <a:spAutoFit/>
          </a:bodyPr>
          <a:lstStyle/>
          <a:p>
            <a:pPr>
              <a:lnSpc>
                <a:spcPts val="5880"/>
              </a:lnSpc>
            </a:pPr>
            <a:r>
              <a:rPr lang="en-US" sz="5400" b="1" dirty="0">
                <a:solidFill>
                  <a:schemeClr val="bg1"/>
                </a:solidFill>
                <a:latin typeface="Arial" panose="020B0604020202020204" pitchFamily="34" charset="0"/>
                <a:cs typeface="Arial" panose="020B0604020202020204" pitchFamily="34" charset="0"/>
              </a:rPr>
              <a:t>BATS:</a:t>
            </a:r>
          </a:p>
        </p:txBody>
      </p:sp>
      <p:pic>
        <p:nvPicPr>
          <p:cNvPr id="11" name="Picture 10" descr="A black background with white text&#10;&#10;Description automatically generated">
            <a:extLst>
              <a:ext uri="{FF2B5EF4-FFF2-40B4-BE49-F238E27FC236}">
                <a16:creationId xmlns:a16="http://schemas.microsoft.com/office/drawing/2014/main" id="{F43C7E76-8555-20E9-8C11-EBBCEFE2CB25}"/>
              </a:ext>
            </a:extLst>
          </p:cNvPr>
          <p:cNvPicPr>
            <a:picLocks noChangeAspect="1"/>
          </p:cNvPicPr>
          <p:nvPr/>
        </p:nvPicPr>
        <p:blipFill>
          <a:blip r:embed="rId4"/>
          <a:stretch>
            <a:fillRect/>
          </a:stretch>
        </p:blipFill>
        <p:spPr>
          <a:xfrm>
            <a:off x="520769" y="5864739"/>
            <a:ext cx="2374831" cy="612261"/>
          </a:xfrm>
          <a:prstGeom prst="rect">
            <a:avLst/>
          </a:prstGeom>
        </p:spPr>
      </p:pic>
      <p:sp>
        <p:nvSpPr>
          <p:cNvPr id="2" name="TextBox 1">
            <a:extLst>
              <a:ext uri="{FF2B5EF4-FFF2-40B4-BE49-F238E27FC236}">
                <a16:creationId xmlns:a16="http://schemas.microsoft.com/office/drawing/2014/main" id="{F5C6E91C-42C7-39B0-8B86-0745E479DBE4}"/>
              </a:ext>
            </a:extLst>
          </p:cNvPr>
          <p:cNvSpPr txBox="1"/>
          <p:nvPr/>
        </p:nvSpPr>
        <p:spPr>
          <a:xfrm>
            <a:off x="520769" y="1297563"/>
            <a:ext cx="3822631" cy="1200329"/>
          </a:xfrm>
          <a:prstGeom prst="rect">
            <a:avLst/>
          </a:prstGeom>
          <a:noFill/>
        </p:spPr>
        <p:txBody>
          <a:bodyPr wrap="square" rtlCol="0">
            <a:spAutoFit/>
          </a:bodyPr>
          <a:lstStyle/>
          <a:p>
            <a:r>
              <a:rPr lang="en-US" sz="2400" b="1" dirty="0">
                <a:solidFill>
                  <a:schemeClr val="bg1"/>
                </a:solidFill>
                <a:latin typeface="Arial" panose="020B0604020202020204" pitchFamily="34" charset="0"/>
                <a:cs typeface="Arial" panose="020B0604020202020204" pitchFamily="34" charset="0"/>
              </a:rPr>
              <a:t>Pollinators, </a:t>
            </a:r>
            <a:br>
              <a:rPr lang="en-US" sz="2400" b="1" dirty="0">
                <a:solidFill>
                  <a:schemeClr val="bg1"/>
                </a:solidFill>
                <a:latin typeface="Arial" panose="020B0604020202020204" pitchFamily="34" charset="0"/>
                <a:cs typeface="Arial" panose="020B0604020202020204" pitchFamily="34" charset="0"/>
              </a:rPr>
            </a:br>
            <a:r>
              <a:rPr lang="en-US" sz="2400" b="1" dirty="0">
                <a:solidFill>
                  <a:schemeClr val="bg1"/>
                </a:solidFill>
                <a:latin typeface="Arial" panose="020B0604020202020204" pitchFamily="34" charset="0"/>
                <a:cs typeface="Arial" panose="020B0604020202020204" pitchFamily="34" charset="0"/>
              </a:rPr>
              <a:t>Seed Dispersers, </a:t>
            </a:r>
            <a:br>
              <a:rPr lang="en-US" sz="2400" b="1" dirty="0">
                <a:solidFill>
                  <a:schemeClr val="bg1"/>
                </a:solidFill>
                <a:latin typeface="Arial" panose="020B0604020202020204" pitchFamily="34" charset="0"/>
                <a:cs typeface="Arial" panose="020B0604020202020204" pitchFamily="34" charset="0"/>
              </a:rPr>
            </a:br>
            <a:r>
              <a:rPr lang="en-US" sz="2400" b="1" dirty="0">
                <a:solidFill>
                  <a:schemeClr val="bg1"/>
                </a:solidFill>
                <a:latin typeface="Arial" panose="020B0604020202020204" pitchFamily="34" charset="0"/>
                <a:cs typeface="Arial" panose="020B0604020202020204" pitchFamily="34" charset="0"/>
              </a:rPr>
              <a:t>and Pest Controllers</a:t>
            </a:r>
            <a:r>
              <a:rPr lang="en-US" sz="2400" dirty="0"/>
              <a:t> </a:t>
            </a:r>
          </a:p>
        </p:txBody>
      </p:sp>
    </p:spTree>
    <p:extLst>
      <p:ext uri="{BB962C8B-B14F-4D97-AF65-F5344CB8AC3E}">
        <p14:creationId xmlns:p14="http://schemas.microsoft.com/office/powerpoint/2010/main" val="5896051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at flying in the sky&#10;&#10;Description automatically generated">
            <a:extLst>
              <a:ext uri="{FF2B5EF4-FFF2-40B4-BE49-F238E27FC236}">
                <a16:creationId xmlns:a16="http://schemas.microsoft.com/office/drawing/2014/main" id="{ACF0BD96-D30C-432B-AFCB-0B5DAF5F26F6}"/>
              </a:ext>
            </a:extLst>
          </p:cNvPr>
          <p:cNvPicPr>
            <a:picLocks noChangeAspect="1"/>
          </p:cNvPicPr>
          <p:nvPr/>
        </p:nvPicPr>
        <p:blipFill rotWithShape="1">
          <a:blip r:embed="rId2"/>
          <a:srcRect l="21412" r="28208" b="14983"/>
          <a:stretch/>
        </p:blipFill>
        <p:spPr>
          <a:xfrm>
            <a:off x="0" y="1"/>
            <a:ext cx="6096000" cy="6858000"/>
          </a:xfrm>
          <a:prstGeom prst="rect">
            <a:avLst/>
          </a:prstGeom>
        </p:spPr>
      </p:pic>
      <p:sp>
        <p:nvSpPr>
          <p:cNvPr id="2" name="Text Placeholder 1">
            <a:extLst>
              <a:ext uri="{FF2B5EF4-FFF2-40B4-BE49-F238E27FC236}">
                <a16:creationId xmlns:a16="http://schemas.microsoft.com/office/drawing/2014/main" id="{95AE703A-A596-0348-8DB7-953154E25D3E}"/>
              </a:ext>
            </a:extLst>
          </p:cNvPr>
          <p:cNvSpPr>
            <a:spLocks noGrp="1"/>
          </p:cNvSpPr>
          <p:nvPr>
            <p:ph type="body" sz="quarter" idx="11"/>
          </p:nvPr>
        </p:nvSpPr>
        <p:spPr>
          <a:xfrm>
            <a:off x="6477000" y="381000"/>
            <a:ext cx="10504487" cy="448716"/>
          </a:xfrm>
        </p:spPr>
        <p:txBody>
          <a:bodyPr/>
          <a:lstStyle/>
          <a:p>
            <a:r>
              <a:rPr lang="en-US" dirty="0">
                <a:latin typeface="Arial" panose="020B0604020202020204" pitchFamily="34" charset="0"/>
                <a:cs typeface="Arial" panose="020B0604020202020204" pitchFamily="34" charset="0"/>
              </a:rPr>
              <a:t>The Positive Environmental Impact</a:t>
            </a:r>
          </a:p>
          <a:p>
            <a:endParaRPr lang="en-US" dirty="0">
              <a:latin typeface="Arial" panose="020B0604020202020204" pitchFamily="34" charset="0"/>
              <a:cs typeface="Arial" panose="020B0604020202020204" pitchFamily="34" charset="0"/>
            </a:endParaRPr>
          </a:p>
        </p:txBody>
      </p:sp>
      <p:sp>
        <p:nvSpPr>
          <p:cNvPr id="9" name="Text Placeholder 2">
            <a:extLst>
              <a:ext uri="{FF2B5EF4-FFF2-40B4-BE49-F238E27FC236}">
                <a16:creationId xmlns:a16="http://schemas.microsoft.com/office/drawing/2014/main" id="{93DFEAEC-7C89-1982-B71E-539FB9120E5A}"/>
              </a:ext>
            </a:extLst>
          </p:cNvPr>
          <p:cNvSpPr>
            <a:spLocks noGrp="1"/>
          </p:cNvSpPr>
          <p:nvPr>
            <p:ph type="body" sz="quarter" idx="12"/>
          </p:nvPr>
        </p:nvSpPr>
        <p:spPr>
          <a:xfrm>
            <a:off x="6436121" y="1073537"/>
            <a:ext cx="5399088" cy="916147"/>
          </a:xfrm>
        </p:spPr>
        <p:txBody>
          <a:bodyPr/>
          <a:lstStyle/>
          <a:p>
            <a:r>
              <a:rPr lang="en-US" dirty="0">
                <a:latin typeface="Arial" panose="020B0604020202020204" pitchFamily="34" charset="0"/>
                <a:cs typeface="Arial" panose="020B0604020202020204" pitchFamily="34" charset="0"/>
              </a:rPr>
              <a:t>Who needs pesticides when we have bats?</a:t>
            </a: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8" name="Content Placeholder 2">
            <a:extLst>
              <a:ext uri="{FF2B5EF4-FFF2-40B4-BE49-F238E27FC236}">
                <a16:creationId xmlns:a16="http://schemas.microsoft.com/office/drawing/2014/main" id="{3CCCB702-9146-C648-B86E-FB4FFE2B75D3}"/>
              </a:ext>
            </a:extLst>
          </p:cNvPr>
          <p:cNvSpPr txBox="1">
            <a:spLocks/>
          </p:cNvSpPr>
          <p:nvPr/>
        </p:nvSpPr>
        <p:spPr>
          <a:xfrm>
            <a:off x="304800" y="6141721"/>
            <a:ext cx="1807240" cy="5638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000" b="1" dirty="0">
                <a:solidFill>
                  <a:schemeClr val="bg1"/>
                </a:solidFill>
                <a:latin typeface="Arial" panose="020B0604020202020204" pitchFamily="34" charset="0"/>
                <a:cs typeface="Arial" panose="020B0604020202020204" pitchFamily="34" charset="0"/>
              </a:rPr>
              <a:t>Mexican Free-tailed Bat</a:t>
            </a:r>
            <a:br>
              <a:rPr lang="en-US" sz="1000" b="1" dirty="0">
                <a:solidFill>
                  <a:schemeClr val="bg1"/>
                </a:solidFill>
                <a:latin typeface="Arial" panose="020B0604020202020204" pitchFamily="34" charset="0"/>
                <a:cs typeface="Arial" panose="020B0604020202020204" pitchFamily="34" charset="0"/>
              </a:rPr>
            </a:br>
            <a:r>
              <a:rPr lang="en-US" sz="1000" b="1" dirty="0">
                <a:solidFill>
                  <a:schemeClr val="bg1"/>
                </a:solidFill>
                <a:latin typeface="Arial" panose="020B0604020202020204" pitchFamily="34" charset="0"/>
                <a:cs typeface="Arial" panose="020B0604020202020204" pitchFamily="34" charset="0"/>
              </a:rPr>
              <a:t>© Bruce D. </a:t>
            </a:r>
            <a:r>
              <a:rPr lang="en-US" sz="1000" b="1" dirty="0" err="1">
                <a:solidFill>
                  <a:schemeClr val="bg1"/>
                </a:solidFill>
                <a:latin typeface="Arial" panose="020B0604020202020204" pitchFamily="34" charset="0"/>
                <a:cs typeface="Arial" panose="020B0604020202020204" pitchFamily="34" charset="0"/>
              </a:rPr>
              <a:t>Taubert</a:t>
            </a:r>
            <a:endParaRPr lang="en-US" sz="1000" b="1" dirty="0">
              <a:solidFill>
                <a:schemeClr val="bg1"/>
              </a:solidFill>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D3FFEAD1-806B-0D9C-CDF4-B7A06828D5A1}"/>
              </a:ext>
            </a:extLst>
          </p:cNvPr>
          <p:cNvCxnSpPr>
            <a:cxnSpLocks/>
          </p:cNvCxnSpPr>
          <p:nvPr/>
        </p:nvCxnSpPr>
        <p:spPr>
          <a:xfrm>
            <a:off x="6542088" y="762000"/>
            <a:ext cx="5187155"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sp>
        <p:nvSpPr>
          <p:cNvPr id="14" name="Text Placeholder 13">
            <a:extLst>
              <a:ext uri="{FF2B5EF4-FFF2-40B4-BE49-F238E27FC236}">
                <a16:creationId xmlns:a16="http://schemas.microsoft.com/office/drawing/2014/main" id="{BCFF81EF-1F39-5F43-8B16-6DDFF16785A8}"/>
              </a:ext>
            </a:extLst>
          </p:cNvPr>
          <p:cNvSpPr>
            <a:spLocks noGrp="1"/>
          </p:cNvSpPr>
          <p:nvPr>
            <p:ph type="body" sz="quarter" idx="15"/>
          </p:nvPr>
        </p:nvSpPr>
        <p:spPr>
          <a:xfrm>
            <a:off x="6477001" y="2057400"/>
            <a:ext cx="5399087" cy="2895600"/>
          </a:xfrm>
        </p:spPr>
        <p:txBody>
          <a:bodyPr/>
          <a:lstStyle/>
          <a:p>
            <a:pPr algn="l">
              <a:lnSpc>
                <a:spcPts val="2260"/>
              </a:lnSpc>
              <a:spcBef>
                <a:spcPts val="1500"/>
              </a:spcBef>
            </a:pPr>
            <a:r>
              <a:rPr lang="en-US" sz="1800" b="0" i="0" dirty="0">
                <a:effectLst/>
                <a:latin typeface="Arial" panose="020B0604020202020204" pitchFamily="34" charset="0"/>
                <a:ea typeface="Verdana" panose="020B0604030504040204" pitchFamily="34" charset="0"/>
                <a:cs typeface="Arial" panose="020B0604020202020204" pitchFamily="34" charset="0"/>
              </a:rPr>
              <a:t>Scientists estimate that insect-eating, or insectivorous, bats may save U.S. farmers roughly $23 billion each year by reducing crop damage and limiting the need for pesticides. Most, on average, can eat up to half their body weight in insects, while pregnant or nursing mothers will consume up to 100 percent of their body weight each night.</a:t>
            </a:r>
          </a:p>
          <a:p>
            <a:pPr algn="l">
              <a:lnSpc>
                <a:spcPts val="2260"/>
              </a:lnSpc>
              <a:spcBef>
                <a:spcPts val="1500"/>
              </a:spcBef>
            </a:pPr>
            <a:endParaRPr lang="en-US" sz="1800" b="0" i="0" dirty="0">
              <a:effectLst/>
              <a:latin typeface="Arial" panose="020B0604020202020204" pitchFamily="34" charset="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24632054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foggy forest with trees&#10;&#10;Description automatically generated">
            <a:extLst>
              <a:ext uri="{FF2B5EF4-FFF2-40B4-BE49-F238E27FC236}">
                <a16:creationId xmlns:a16="http://schemas.microsoft.com/office/drawing/2014/main" id="{F5CE75F2-9C3E-D226-25BB-81C52B653A5E}"/>
              </a:ext>
            </a:extLst>
          </p:cNvPr>
          <p:cNvPicPr>
            <a:picLocks noGrp="1" noRot="1" noChangeAspect="1" noMove="1" noResize="1" noEditPoints="1" noAdjustHandles="1" noChangeArrowheads="1" noChangeShapeType="1" noCrop="1"/>
          </p:cNvPicPr>
          <p:nvPr/>
        </p:nvPicPr>
        <p:blipFill rotWithShape="1">
          <a:blip r:embed="rId4"/>
          <a:srcRect t="3814" b="11441"/>
          <a:stretch/>
        </p:blipFill>
        <p:spPr>
          <a:xfrm>
            <a:off x="0" y="0"/>
            <a:ext cx="12191999" cy="6858000"/>
          </a:xfrm>
          <a:prstGeom prst="rect">
            <a:avLst/>
          </a:prstGeom>
        </p:spPr>
      </p:pic>
      <p:sp>
        <p:nvSpPr>
          <p:cNvPr id="13" name="Text Placeholder 12">
            <a:extLst>
              <a:ext uri="{FF2B5EF4-FFF2-40B4-BE49-F238E27FC236}">
                <a16:creationId xmlns:a16="http://schemas.microsoft.com/office/drawing/2014/main" id="{8944A98C-4C0B-BB4F-8257-2D33954B4CF5}"/>
              </a:ext>
            </a:extLst>
          </p:cNvPr>
          <p:cNvSpPr>
            <a:spLocks noGrp="1"/>
          </p:cNvSpPr>
          <p:nvPr>
            <p:ph type="body" sz="quarter" idx="12"/>
          </p:nvPr>
        </p:nvSpPr>
        <p:spPr>
          <a:xfrm>
            <a:off x="2482055" y="1810378"/>
            <a:ext cx="7227887" cy="3063240"/>
          </a:xfrm>
        </p:spPr>
        <p:txBody>
          <a:bodyPr/>
          <a:lstStyle/>
          <a:p>
            <a:pPr>
              <a:spcBef>
                <a:spcPts val="2200"/>
              </a:spcBef>
            </a:pPr>
            <a:r>
              <a:rPr lang="en-US" dirty="0">
                <a:solidFill>
                  <a:srgbClr val="1F127A"/>
                </a:solidFill>
                <a:latin typeface="Arial" panose="020B0604020202020204" pitchFamily="34" charset="0"/>
                <a:cs typeface="Arial" panose="020B0604020202020204" pitchFamily="34" charset="0"/>
              </a:rPr>
              <a:t>What characteristics do you notice about the bats that help them as nectarivores?</a:t>
            </a:r>
          </a:p>
          <a:p>
            <a:pPr>
              <a:spcBef>
                <a:spcPts val="2200"/>
              </a:spcBef>
            </a:pPr>
            <a:endParaRPr lang="en-US" dirty="0">
              <a:solidFill>
                <a:srgbClr val="1F127A"/>
              </a:solidFill>
              <a:latin typeface="Arial" panose="020B0604020202020204" pitchFamily="34" charset="0"/>
              <a:cs typeface="Arial" panose="020B0604020202020204" pitchFamily="34" charset="0"/>
            </a:endParaRPr>
          </a:p>
        </p:txBody>
      </p:sp>
      <p:sp>
        <p:nvSpPr>
          <p:cNvPr id="18" name="Text Placeholder 17">
            <a:extLst>
              <a:ext uri="{FF2B5EF4-FFF2-40B4-BE49-F238E27FC236}">
                <a16:creationId xmlns:a16="http://schemas.microsoft.com/office/drawing/2014/main" id="{B4587BCE-1196-0145-82A4-9600AE9E4AB4}"/>
              </a:ext>
            </a:extLst>
          </p:cNvPr>
          <p:cNvSpPr>
            <a:spLocks noGrp="1"/>
          </p:cNvSpPr>
          <p:nvPr>
            <p:ph type="body" sz="quarter" idx="11"/>
          </p:nvPr>
        </p:nvSpPr>
        <p:spPr/>
        <p:txBody>
          <a:bodyPr/>
          <a:lstStyle/>
          <a:p>
            <a:r>
              <a:rPr lang="en-US" dirty="0">
                <a:latin typeface="Arial" panose="020B0604020202020204" pitchFamily="34" charset="0"/>
                <a:cs typeface="Arial" panose="020B0604020202020204" pitchFamily="34" charset="0"/>
              </a:rPr>
              <a:t>Nectarivore Characteristics</a:t>
            </a:r>
          </a:p>
        </p:txBody>
      </p:sp>
      <p:cxnSp>
        <p:nvCxnSpPr>
          <p:cNvPr id="6" name="Straight Connector 5">
            <a:extLst>
              <a:ext uri="{FF2B5EF4-FFF2-40B4-BE49-F238E27FC236}">
                <a16:creationId xmlns:a16="http://schemas.microsoft.com/office/drawing/2014/main" id="{F7CE2078-CD0D-FF0E-9D65-10138D077639}"/>
              </a:ext>
            </a:extLst>
          </p:cNvPr>
          <p:cNvCxnSpPr>
            <a:cxnSpLocks/>
          </p:cNvCxnSpPr>
          <p:nvPr/>
        </p:nvCxnSpPr>
        <p:spPr>
          <a:xfrm>
            <a:off x="392575" y="762000"/>
            <a:ext cx="11406850"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pic>
        <p:nvPicPr>
          <p:cNvPr id="2" name="Picture 2">
            <a:extLst>
              <a:ext uri="{FF2B5EF4-FFF2-40B4-BE49-F238E27FC236}">
                <a16:creationId xmlns:a16="http://schemas.microsoft.com/office/drawing/2014/main" id="{0F76A1C8-AC8E-6987-545E-AF95C1FC97D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93782" y="3090120"/>
            <a:ext cx="2818584" cy="2818584"/>
          </a:xfrm>
          <a:prstGeom prst="ellipse">
            <a:avLst/>
          </a:prstGeom>
          <a:noFill/>
          <a:ln w="38100">
            <a:solidFill>
              <a:srgbClr val="21A6B5"/>
            </a:solidFill>
          </a:ln>
          <a:extLst>
            <a:ext uri="{909E8E84-426E-40DD-AFC4-6F175D3DCCD1}">
              <a14:hiddenFill xmlns:a14="http://schemas.microsoft.com/office/drawing/2010/main">
                <a:solidFill>
                  <a:srgbClr val="FFFFFF"/>
                </a:solidFill>
              </a14:hiddenFill>
            </a:ext>
          </a:extLst>
        </p:spPr>
      </p:pic>
      <p:pic>
        <p:nvPicPr>
          <p:cNvPr id="3" name="Picture 4" descr="No One Knows Why the Jamaican Flower Bat is Wilting | Coffee and Creatures">
            <a:extLst>
              <a:ext uri="{FF2B5EF4-FFF2-40B4-BE49-F238E27FC236}">
                <a16:creationId xmlns:a16="http://schemas.microsoft.com/office/drawing/2014/main" id="{D7B36776-43D9-95BF-EC27-062142D5E73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52734" y="3081043"/>
            <a:ext cx="2836739" cy="2836739"/>
          </a:xfrm>
          <a:prstGeom prst="ellipse">
            <a:avLst/>
          </a:prstGeom>
          <a:noFill/>
          <a:ln w="38100">
            <a:solidFill>
              <a:srgbClr val="21A6B5"/>
            </a:solidFill>
          </a:ln>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2D533229-AE96-9360-9842-B578434F5729}"/>
              </a:ext>
            </a:extLst>
          </p:cNvPr>
          <p:cNvSpPr txBox="1"/>
          <p:nvPr/>
        </p:nvSpPr>
        <p:spPr>
          <a:xfrm>
            <a:off x="2497295" y="6044798"/>
            <a:ext cx="3011557" cy="338554"/>
          </a:xfrm>
          <a:prstGeom prst="rect">
            <a:avLst/>
          </a:prstGeom>
          <a:noFill/>
        </p:spPr>
        <p:txBody>
          <a:bodyPr wrap="square" rtlCol="0">
            <a:spAutoFit/>
          </a:bodyPr>
          <a:lstStyle/>
          <a:p>
            <a:pPr algn="ctr"/>
            <a:r>
              <a:rPr lang="en-US" sz="1600" b="1" dirty="0">
                <a:solidFill>
                  <a:srgbClr val="1F127A"/>
                </a:solidFill>
                <a:latin typeface="Arial" panose="020B0604020202020204" pitchFamily="34" charset="0"/>
                <a:cs typeface="Arial" panose="020B0604020202020204" pitchFamily="34" charset="0"/>
              </a:rPr>
              <a:t>Mexican Long-nosed Bat</a:t>
            </a:r>
          </a:p>
        </p:txBody>
      </p:sp>
      <p:sp>
        <p:nvSpPr>
          <p:cNvPr id="9" name="TextBox 8">
            <a:extLst>
              <a:ext uri="{FF2B5EF4-FFF2-40B4-BE49-F238E27FC236}">
                <a16:creationId xmlns:a16="http://schemas.microsoft.com/office/drawing/2014/main" id="{0D969F59-A6F1-B508-E8E3-C6D85B3BD3BB}"/>
              </a:ext>
            </a:extLst>
          </p:cNvPr>
          <p:cNvSpPr txBox="1"/>
          <p:nvPr/>
        </p:nvSpPr>
        <p:spPr>
          <a:xfrm>
            <a:off x="6542521" y="6044798"/>
            <a:ext cx="3011557" cy="338554"/>
          </a:xfrm>
          <a:prstGeom prst="rect">
            <a:avLst/>
          </a:prstGeom>
          <a:noFill/>
        </p:spPr>
        <p:txBody>
          <a:bodyPr wrap="square" rtlCol="0">
            <a:spAutoFit/>
          </a:bodyPr>
          <a:lstStyle/>
          <a:p>
            <a:pPr algn="ctr"/>
            <a:r>
              <a:rPr lang="en-US" sz="1600" b="1" dirty="0">
                <a:solidFill>
                  <a:srgbClr val="1F127A"/>
                </a:solidFill>
                <a:latin typeface="Arial" panose="020B0604020202020204" pitchFamily="34" charset="0"/>
                <a:cs typeface="Arial" panose="020B0604020202020204" pitchFamily="34" charset="0"/>
              </a:rPr>
              <a:t>Jamaican Flower Bat</a:t>
            </a:r>
          </a:p>
        </p:txBody>
      </p:sp>
    </p:spTree>
    <p:extLst>
      <p:ext uri="{BB962C8B-B14F-4D97-AF65-F5344CB8AC3E}">
        <p14:creationId xmlns:p14="http://schemas.microsoft.com/office/powerpoint/2010/main" val="2329669709"/>
      </p:ext>
    </p:extLst>
  </p:cSld>
  <p:clrMapOvr>
    <a:masterClrMapping/>
  </p:clrMapOvr>
  <p:extLst>
    <p:ext uri="{6950BFC3-D8DA-4A85-94F7-54DA5524770B}">
      <p188:commentRel xmlns:p188="http://schemas.microsoft.com/office/powerpoint/2018/8/main" r:id="rId3"/>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foggy forest with trees&#10;&#10;Description automatically generated">
            <a:extLst>
              <a:ext uri="{FF2B5EF4-FFF2-40B4-BE49-F238E27FC236}">
                <a16:creationId xmlns:a16="http://schemas.microsoft.com/office/drawing/2014/main" id="{F5CE75F2-9C3E-D226-25BB-81C52B653A5E}"/>
              </a:ext>
            </a:extLst>
          </p:cNvPr>
          <p:cNvPicPr>
            <a:picLocks noGrp="1" noRot="1" noChangeAspect="1" noMove="1" noResize="1" noEditPoints="1" noAdjustHandles="1" noChangeArrowheads="1" noChangeShapeType="1" noCrop="1"/>
          </p:cNvPicPr>
          <p:nvPr/>
        </p:nvPicPr>
        <p:blipFill rotWithShape="1">
          <a:blip r:embed="rId3"/>
          <a:srcRect t="3814" b="11441"/>
          <a:stretch/>
        </p:blipFill>
        <p:spPr>
          <a:xfrm>
            <a:off x="0" y="0"/>
            <a:ext cx="12191999" cy="6858000"/>
          </a:xfrm>
          <a:prstGeom prst="rect">
            <a:avLst/>
          </a:prstGeom>
        </p:spPr>
      </p:pic>
      <p:sp>
        <p:nvSpPr>
          <p:cNvPr id="13" name="Text Placeholder 12">
            <a:extLst>
              <a:ext uri="{FF2B5EF4-FFF2-40B4-BE49-F238E27FC236}">
                <a16:creationId xmlns:a16="http://schemas.microsoft.com/office/drawing/2014/main" id="{8944A98C-4C0B-BB4F-8257-2D33954B4CF5}"/>
              </a:ext>
            </a:extLst>
          </p:cNvPr>
          <p:cNvSpPr>
            <a:spLocks noGrp="1"/>
          </p:cNvSpPr>
          <p:nvPr>
            <p:ph type="body" sz="quarter" idx="12"/>
          </p:nvPr>
        </p:nvSpPr>
        <p:spPr>
          <a:xfrm>
            <a:off x="2482055" y="1835778"/>
            <a:ext cx="7227887" cy="3063240"/>
          </a:xfrm>
        </p:spPr>
        <p:txBody>
          <a:bodyPr/>
          <a:lstStyle/>
          <a:p>
            <a:pPr>
              <a:spcBef>
                <a:spcPts val="2200"/>
              </a:spcBef>
            </a:pPr>
            <a:r>
              <a:rPr lang="en-US" dirty="0">
                <a:solidFill>
                  <a:srgbClr val="1F127A"/>
                </a:solidFill>
                <a:latin typeface="Arial" panose="020B0604020202020204" pitchFamily="34" charset="0"/>
                <a:cs typeface="Arial" panose="020B0604020202020204" pitchFamily="34" charset="0"/>
              </a:rPr>
              <a:t>How are the insectivores different from the nectarivores?</a:t>
            </a:r>
          </a:p>
          <a:p>
            <a:pPr>
              <a:spcBef>
                <a:spcPts val="2200"/>
              </a:spcBef>
            </a:pPr>
            <a:endParaRPr lang="en-US" dirty="0">
              <a:solidFill>
                <a:srgbClr val="1F127A"/>
              </a:solidFill>
              <a:latin typeface="Arial" panose="020B0604020202020204" pitchFamily="34" charset="0"/>
              <a:cs typeface="Arial" panose="020B0604020202020204" pitchFamily="34" charset="0"/>
            </a:endParaRPr>
          </a:p>
        </p:txBody>
      </p:sp>
      <p:sp>
        <p:nvSpPr>
          <p:cNvPr id="18" name="Text Placeholder 17">
            <a:extLst>
              <a:ext uri="{FF2B5EF4-FFF2-40B4-BE49-F238E27FC236}">
                <a16:creationId xmlns:a16="http://schemas.microsoft.com/office/drawing/2014/main" id="{B4587BCE-1196-0145-82A4-9600AE9E4AB4}"/>
              </a:ext>
            </a:extLst>
          </p:cNvPr>
          <p:cNvSpPr>
            <a:spLocks noGrp="1"/>
          </p:cNvSpPr>
          <p:nvPr>
            <p:ph type="body" sz="quarter" idx="11"/>
          </p:nvPr>
        </p:nvSpPr>
        <p:spPr/>
        <p:txBody>
          <a:bodyPr/>
          <a:lstStyle/>
          <a:p>
            <a:r>
              <a:rPr lang="en-US" dirty="0">
                <a:latin typeface="Arial" panose="020B0604020202020204" pitchFamily="34" charset="0"/>
                <a:cs typeface="Arial" panose="020B0604020202020204" pitchFamily="34" charset="0"/>
              </a:rPr>
              <a:t>Insectivore Characteristics</a:t>
            </a:r>
          </a:p>
        </p:txBody>
      </p:sp>
      <p:cxnSp>
        <p:nvCxnSpPr>
          <p:cNvPr id="6" name="Straight Connector 5">
            <a:extLst>
              <a:ext uri="{FF2B5EF4-FFF2-40B4-BE49-F238E27FC236}">
                <a16:creationId xmlns:a16="http://schemas.microsoft.com/office/drawing/2014/main" id="{F7CE2078-CD0D-FF0E-9D65-10138D077639}"/>
              </a:ext>
            </a:extLst>
          </p:cNvPr>
          <p:cNvCxnSpPr>
            <a:cxnSpLocks/>
          </p:cNvCxnSpPr>
          <p:nvPr/>
        </p:nvCxnSpPr>
        <p:spPr>
          <a:xfrm>
            <a:off x="392575" y="762000"/>
            <a:ext cx="11406850"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pic>
        <p:nvPicPr>
          <p:cNvPr id="9" name="Picture 8" descr="A rodent on a plant&#10;&#10;Description automatically generated">
            <a:extLst>
              <a:ext uri="{FF2B5EF4-FFF2-40B4-BE49-F238E27FC236}">
                <a16:creationId xmlns:a16="http://schemas.microsoft.com/office/drawing/2014/main" id="{F83ABC74-39AC-A873-D572-95EC00E4F90C}"/>
              </a:ext>
            </a:extLst>
          </p:cNvPr>
          <p:cNvPicPr>
            <a:picLocks noChangeAspect="1"/>
          </p:cNvPicPr>
          <p:nvPr/>
        </p:nvPicPr>
        <p:blipFill rotWithShape="1">
          <a:blip r:embed="rId4"/>
          <a:srcRect l="26751" t="33196" r="28969" b="36509"/>
          <a:stretch/>
        </p:blipFill>
        <p:spPr>
          <a:xfrm>
            <a:off x="609600" y="3068240"/>
            <a:ext cx="2818584" cy="2823696"/>
          </a:xfrm>
          <a:prstGeom prst="ellipse">
            <a:avLst/>
          </a:prstGeom>
          <a:ln w="38100">
            <a:solidFill>
              <a:srgbClr val="21A6B5"/>
            </a:solidFill>
          </a:ln>
        </p:spPr>
      </p:pic>
      <p:pic>
        <p:nvPicPr>
          <p:cNvPr id="14" name="Picture 13" descr="A bat with a large head&#10;&#10;Description automatically generated with medium confidence">
            <a:extLst>
              <a:ext uri="{FF2B5EF4-FFF2-40B4-BE49-F238E27FC236}">
                <a16:creationId xmlns:a16="http://schemas.microsoft.com/office/drawing/2014/main" id="{B443B674-B559-6BF4-27BA-A658461A67BA}"/>
              </a:ext>
            </a:extLst>
          </p:cNvPr>
          <p:cNvPicPr>
            <a:picLocks noChangeAspect="1"/>
          </p:cNvPicPr>
          <p:nvPr/>
        </p:nvPicPr>
        <p:blipFill rotWithShape="1">
          <a:blip r:embed="rId5"/>
          <a:srcRect l="6409" t="654" r="30678" b="5818"/>
          <a:stretch/>
        </p:blipFill>
        <p:spPr>
          <a:xfrm>
            <a:off x="4614542" y="3047603"/>
            <a:ext cx="2889311" cy="2864970"/>
          </a:xfrm>
          <a:prstGeom prst="ellipse">
            <a:avLst/>
          </a:prstGeom>
          <a:ln w="38100">
            <a:solidFill>
              <a:srgbClr val="21A6B5"/>
            </a:solidFill>
          </a:ln>
        </p:spPr>
      </p:pic>
      <p:pic>
        <p:nvPicPr>
          <p:cNvPr id="16" name="Picture 15" descr="A bat on a rock&#10;&#10;Description automatically generated">
            <a:extLst>
              <a:ext uri="{FF2B5EF4-FFF2-40B4-BE49-F238E27FC236}">
                <a16:creationId xmlns:a16="http://schemas.microsoft.com/office/drawing/2014/main" id="{14684A54-CBD0-5454-157F-0B21DC3B960A}"/>
              </a:ext>
            </a:extLst>
          </p:cNvPr>
          <p:cNvPicPr>
            <a:picLocks noChangeAspect="1"/>
          </p:cNvPicPr>
          <p:nvPr/>
        </p:nvPicPr>
        <p:blipFill rotWithShape="1">
          <a:blip r:embed="rId6"/>
          <a:srcRect t="32998"/>
          <a:stretch/>
        </p:blipFill>
        <p:spPr>
          <a:xfrm>
            <a:off x="8690211" y="3028657"/>
            <a:ext cx="2889311" cy="2902863"/>
          </a:xfrm>
          <a:prstGeom prst="ellipse">
            <a:avLst/>
          </a:prstGeom>
          <a:ln w="38100">
            <a:solidFill>
              <a:srgbClr val="21A6B5"/>
            </a:solidFill>
          </a:ln>
        </p:spPr>
      </p:pic>
      <p:sp>
        <p:nvSpPr>
          <p:cNvPr id="20" name="TextBox 19">
            <a:extLst>
              <a:ext uri="{FF2B5EF4-FFF2-40B4-BE49-F238E27FC236}">
                <a16:creationId xmlns:a16="http://schemas.microsoft.com/office/drawing/2014/main" id="{2C691823-B357-29A1-FC86-21C9987F3FAB}"/>
              </a:ext>
            </a:extLst>
          </p:cNvPr>
          <p:cNvSpPr txBox="1"/>
          <p:nvPr/>
        </p:nvSpPr>
        <p:spPr>
          <a:xfrm>
            <a:off x="513113" y="6044798"/>
            <a:ext cx="3011557" cy="338554"/>
          </a:xfrm>
          <a:prstGeom prst="rect">
            <a:avLst/>
          </a:prstGeom>
          <a:noFill/>
        </p:spPr>
        <p:txBody>
          <a:bodyPr wrap="square" rtlCol="0">
            <a:spAutoFit/>
          </a:bodyPr>
          <a:lstStyle/>
          <a:p>
            <a:pPr algn="ctr"/>
            <a:r>
              <a:rPr lang="en-US" sz="1600" b="1" dirty="0">
                <a:solidFill>
                  <a:srgbClr val="1F127A"/>
                </a:solidFill>
                <a:latin typeface="Arial" panose="020B0604020202020204" pitchFamily="34" charset="0"/>
                <a:cs typeface="Arial" panose="020B0604020202020204" pitchFamily="34" charset="0"/>
              </a:rPr>
              <a:t>Eastern Red Bat</a:t>
            </a:r>
          </a:p>
        </p:txBody>
      </p:sp>
      <p:sp>
        <p:nvSpPr>
          <p:cNvPr id="21" name="TextBox 20">
            <a:extLst>
              <a:ext uri="{FF2B5EF4-FFF2-40B4-BE49-F238E27FC236}">
                <a16:creationId xmlns:a16="http://schemas.microsoft.com/office/drawing/2014/main" id="{DF800065-806E-9DC6-9B24-F4AC769439CF}"/>
              </a:ext>
            </a:extLst>
          </p:cNvPr>
          <p:cNvSpPr txBox="1"/>
          <p:nvPr/>
        </p:nvSpPr>
        <p:spPr>
          <a:xfrm>
            <a:off x="4558339" y="6044798"/>
            <a:ext cx="3011557" cy="338554"/>
          </a:xfrm>
          <a:prstGeom prst="rect">
            <a:avLst/>
          </a:prstGeom>
          <a:noFill/>
        </p:spPr>
        <p:txBody>
          <a:bodyPr wrap="square" rtlCol="0">
            <a:spAutoFit/>
          </a:bodyPr>
          <a:lstStyle/>
          <a:p>
            <a:pPr algn="ctr"/>
            <a:r>
              <a:rPr lang="en-US" sz="1600" b="1" dirty="0">
                <a:solidFill>
                  <a:srgbClr val="1F127A"/>
                </a:solidFill>
                <a:latin typeface="Arial" panose="020B0604020202020204" pitchFamily="34" charset="0"/>
                <a:cs typeface="Arial" panose="020B0604020202020204" pitchFamily="34" charset="0"/>
              </a:rPr>
              <a:t>Florida Bonneted Bat</a:t>
            </a:r>
          </a:p>
        </p:txBody>
      </p:sp>
      <p:sp>
        <p:nvSpPr>
          <p:cNvPr id="22" name="TextBox 21">
            <a:extLst>
              <a:ext uri="{FF2B5EF4-FFF2-40B4-BE49-F238E27FC236}">
                <a16:creationId xmlns:a16="http://schemas.microsoft.com/office/drawing/2014/main" id="{1A9CE954-E2FD-F99A-8BAF-CAB34DD74AA2}"/>
              </a:ext>
            </a:extLst>
          </p:cNvPr>
          <p:cNvSpPr txBox="1"/>
          <p:nvPr/>
        </p:nvSpPr>
        <p:spPr>
          <a:xfrm>
            <a:off x="8658249" y="6044798"/>
            <a:ext cx="3011557" cy="338554"/>
          </a:xfrm>
          <a:prstGeom prst="rect">
            <a:avLst/>
          </a:prstGeom>
          <a:noFill/>
        </p:spPr>
        <p:txBody>
          <a:bodyPr wrap="square" rtlCol="0">
            <a:spAutoFit/>
          </a:bodyPr>
          <a:lstStyle/>
          <a:p>
            <a:pPr algn="ctr"/>
            <a:r>
              <a:rPr lang="en-US" sz="1600" b="1" dirty="0">
                <a:solidFill>
                  <a:srgbClr val="1F127A"/>
                </a:solidFill>
                <a:latin typeface="Arial" panose="020B0604020202020204" pitchFamily="34" charset="0"/>
                <a:cs typeface="Arial" panose="020B0604020202020204" pitchFamily="34" charset="0"/>
              </a:rPr>
              <a:t>Mexican Free-tailed Bat</a:t>
            </a:r>
          </a:p>
        </p:txBody>
      </p:sp>
    </p:spTree>
    <p:extLst>
      <p:ext uri="{BB962C8B-B14F-4D97-AF65-F5344CB8AC3E}">
        <p14:creationId xmlns:p14="http://schemas.microsoft.com/office/powerpoint/2010/main" val="19607704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bat with wings spread&#10;&#10;Description automatically generated">
            <a:extLst>
              <a:ext uri="{FF2B5EF4-FFF2-40B4-BE49-F238E27FC236}">
                <a16:creationId xmlns:a16="http://schemas.microsoft.com/office/drawing/2014/main" id="{5F9613C4-8E4A-7C5B-0DA8-57FF36E0744E}"/>
              </a:ext>
            </a:extLst>
          </p:cNvPr>
          <p:cNvPicPr>
            <a:picLocks noChangeAspect="1"/>
          </p:cNvPicPr>
          <p:nvPr/>
        </p:nvPicPr>
        <p:blipFill rotWithShape="1">
          <a:blip r:embed="rId2"/>
          <a:srcRect l="8737" r="27716"/>
          <a:stretch/>
        </p:blipFill>
        <p:spPr>
          <a:xfrm>
            <a:off x="6095998" y="0"/>
            <a:ext cx="6096002" cy="6858000"/>
          </a:xfrm>
          <a:prstGeom prst="rect">
            <a:avLst/>
          </a:prstGeom>
        </p:spPr>
      </p:pic>
      <p:sp>
        <p:nvSpPr>
          <p:cNvPr id="2" name="Text Placeholder 1">
            <a:extLst>
              <a:ext uri="{FF2B5EF4-FFF2-40B4-BE49-F238E27FC236}">
                <a16:creationId xmlns:a16="http://schemas.microsoft.com/office/drawing/2014/main" id="{95AE703A-A596-0348-8DB7-953154E25D3E}"/>
              </a:ext>
            </a:extLst>
          </p:cNvPr>
          <p:cNvSpPr>
            <a:spLocks noGrp="1"/>
          </p:cNvSpPr>
          <p:nvPr>
            <p:ph type="body" sz="quarter" idx="11"/>
          </p:nvPr>
        </p:nvSpPr>
        <p:spPr/>
        <p:txBody>
          <a:bodyPr/>
          <a:lstStyle/>
          <a:p>
            <a:r>
              <a:rPr lang="en-US" sz="2000" dirty="0">
                <a:latin typeface="Arial" panose="020B0604020202020204" pitchFamily="34" charset="0"/>
                <a:cs typeface="Arial" panose="020B0604020202020204" pitchFamily="34" charset="0"/>
              </a:rPr>
              <a:t>Bats are Essential to Our Environment</a:t>
            </a:r>
          </a:p>
        </p:txBody>
      </p:sp>
      <p:sp>
        <p:nvSpPr>
          <p:cNvPr id="14" name="Text Placeholder 13">
            <a:extLst>
              <a:ext uri="{FF2B5EF4-FFF2-40B4-BE49-F238E27FC236}">
                <a16:creationId xmlns:a16="http://schemas.microsoft.com/office/drawing/2014/main" id="{BCFF81EF-1F39-5F43-8B16-6DDFF16785A8}"/>
              </a:ext>
            </a:extLst>
          </p:cNvPr>
          <p:cNvSpPr>
            <a:spLocks noGrp="1"/>
          </p:cNvSpPr>
          <p:nvPr>
            <p:ph type="body" sz="quarter" idx="15"/>
          </p:nvPr>
        </p:nvSpPr>
        <p:spPr>
          <a:xfrm>
            <a:off x="315914" y="1066800"/>
            <a:ext cx="5399087" cy="1752600"/>
          </a:xfrm>
        </p:spPr>
        <p:txBody>
          <a:bodyPr/>
          <a:lstStyle/>
          <a:p>
            <a:pPr>
              <a:lnSpc>
                <a:spcPts val="2260"/>
              </a:lnSpc>
              <a:spcBef>
                <a:spcPts val="1500"/>
              </a:spcBef>
            </a:pPr>
            <a:r>
              <a:rPr lang="en-US" sz="1800" b="0" i="0" dirty="0">
                <a:effectLst/>
                <a:latin typeface="Arial" panose="020B0604020202020204" pitchFamily="34" charset="0"/>
                <a:ea typeface="Verdana" panose="020B0604030504040204" pitchFamily="34" charset="0"/>
                <a:cs typeface="Arial" panose="020B0604020202020204" pitchFamily="34" charset="0"/>
              </a:rPr>
              <a:t>As pollinators – responsible for plant reproduction</a:t>
            </a:r>
          </a:p>
          <a:p>
            <a:pPr>
              <a:lnSpc>
                <a:spcPts val="2260"/>
              </a:lnSpc>
              <a:spcBef>
                <a:spcPts val="1500"/>
              </a:spcBef>
            </a:pPr>
            <a:r>
              <a:rPr lang="en-US" sz="1800" b="0" i="0" dirty="0">
                <a:effectLst/>
                <a:latin typeface="Arial" panose="020B0604020202020204" pitchFamily="34" charset="0"/>
                <a:ea typeface="Verdana" panose="020B0604030504040204" pitchFamily="34" charset="0"/>
                <a:cs typeface="Arial" panose="020B0604020202020204" pitchFamily="34" charset="0"/>
              </a:rPr>
              <a:t>Seed dispersers – aides in plant reproduction</a:t>
            </a:r>
          </a:p>
          <a:p>
            <a:pPr>
              <a:lnSpc>
                <a:spcPts val="2260"/>
              </a:lnSpc>
              <a:spcBef>
                <a:spcPts val="1500"/>
              </a:spcBef>
            </a:pPr>
            <a:r>
              <a:rPr lang="en-US" sz="1800" b="0" i="0" dirty="0">
                <a:effectLst/>
                <a:latin typeface="Arial" panose="020B0604020202020204" pitchFamily="34" charset="0"/>
                <a:ea typeface="Verdana" panose="020B0604030504040204" pitchFamily="34" charset="0"/>
                <a:cs typeface="Arial" panose="020B0604020202020204" pitchFamily="34" charset="0"/>
              </a:rPr>
              <a:t>Insect control – protects crops from overpopulation of insects</a:t>
            </a:r>
          </a:p>
        </p:txBody>
      </p:sp>
      <p:sp>
        <p:nvSpPr>
          <p:cNvPr id="8" name="Content Placeholder 2">
            <a:extLst>
              <a:ext uri="{FF2B5EF4-FFF2-40B4-BE49-F238E27FC236}">
                <a16:creationId xmlns:a16="http://schemas.microsoft.com/office/drawing/2014/main" id="{3CCCB702-9146-C648-B86E-FB4FFE2B75D3}"/>
              </a:ext>
            </a:extLst>
          </p:cNvPr>
          <p:cNvSpPr txBox="1">
            <a:spLocks/>
          </p:cNvSpPr>
          <p:nvPr/>
        </p:nvSpPr>
        <p:spPr>
          <a:xfrm>
            <a:off x="6269960" y="6141721"/>
            <a:ext cx="1959640" cy="5638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000" b="1" dirty="0">
                <a:solidFill>
                  <a:srgbClr val="21A6B5"/>
                </a:solidFill>
                <a:latin typeface="Arial" panose="020B0604020202020204" pitchFamily="34" charset="0"/>
                <a:cs typeface="Arial" panose="020B0604020202020204" pitchFamily="34" charset="0"/>
              </a:rPr>
              <a:t>Mexican Long-tongued Bat</a:t>
            </a:r>
            <a:br>
              <a:rPr lang="en-US" sz="1000" b="1" dirty="0">
                <a:solidFill>
                  <a:srgbClr val="21A6B5"/>
                </a:solidFill>
                <a:latin typeface="Arial" panose="020B0604020202020204" pitchFamily="34" charset="0"/>
                <a:cs typeface="Arial" panose="020B0604020202020204" pitchFamily="34" charset="0"/>
              </a:rPr>
            </a:br>
            <a:r>
              <a:rPr lang="en-US" sz="1000" b="1" dirty="0">
                <a:solidFill>
                  <a:srgbClr val="21A6B5"/>
                </a:solidFill>
                <a:latin typeface="Arial" panose="020B0604020202020204" pitchFamily="34" charset="0"/>
                <a:cs typeface="Arial" panose="020B0604020202020204" pitchFamily="34" charset="0"/>
              </a:rPr>
              <a:t>© J Scott </a:t>
            </a:r>
            <a:r>
              <a:rPr lang="en-US" sz="1000" b="1" dirty="0" err="1">
                <a:solidFill>
                  <a:srgbClr val="21A6B5"/>
                </a:solidFill>
                <a:latin typeface="Arial" panose="020B0604020202020204" pitchFamily="34" charset="0"/>
                <a:cs typeface="Arial" panose="020B0604020202020204" pitchFamily="34" charset="0"/>
              </a:rPr>
              <a:t>Altenbach</a:t>
            </a:r>
            <a:endParaRPr lang="en-US" sz="1000" b="1" dirty="0">
              <a:solidFill>
                <a:srgbClr val="21A6B5"/>
              </a:solidFill>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233DD3D7-0ECE-CCA7-9932-180223359B8F}"/>
              </a:ext>
            </a:extLst>
          </p:cNvPr>
          <p:cNvSpPr>
            <a:spLocks noGrp="1"/>
          </p:cNvSpPr>
          <p:nvPr>
            <p:ph type="body" sz="quarter" idx="12"/>
          </p:nvPr>
        </p:nvSpPr>
        <p:spPr>
          <a:xfrm>
            <a:off x="315914" y="2895600"/>
            <a:ext cx="5399088" cy="1066800"/>
          </a:xfrm>
        </p:spPr>
        <p:txBody>
          <a:bodyPr/>
          <a:lstStyle/>
          <a:p>
            <a:r>
              <a:rPr lang="en-US" dirty="0">
                <a:latin typeface="Arial" panose="020B0604020202020204" pitchFamily="34" charset="0"/>
                <a:cs typeface="Arial" panose="020B0604020202020204" pitchFamily="34" charset="0"/>
              </a:rPr>
              <a:t>Answer these questions:</a:t>
            </a: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4" name="Text Placeholder 13">
            <a:extLst>
              <a:ext uri="{FF2B5EF4-FFF2-40B4-BE49-F238E27FC236}">
                <a16:creationId xmlns:a16="http://schemas.microsoft.com/office/drawing/2014/main" id="{AA2C0A72-D285-4615-40CD-8802B2949F12}"/>
              </a:ext>
            </a:extLst>
          </p:cNvPr>
          <p:cNvSpPr txBox="1">
            <a:spLocks/>
          </p:cNvSpPr>
          <p:nvPr/>
        </p:nvSpPr>
        <p:spPr>
          <a:xfrm>
            <a:off x="306769" y="3505200"/>
            <a:ext cx="5103431" cy="2422684"/>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b="0" i="0" kern="1200">
                <a:solidFill>
                  <a:schemeClr val="tx1"/>
                </a:solidFill>
                <a:latin typeface="ITC Avant Garde Pro Bk" panose="020B0502020202020204" pitchFamily="34" charset="77"/>
                <a:ea typeface="+mn-ea"/>
                <a:cs typeface="+mn-cs"/>
              </a:defRPr>
            </a:lvl1pPr>
            <a:lvl2pPr marL="685800" indent="-228600" algn="l" defTabSz="914400" rtl="0" eaLnBrk="1" latinLnBrk="0" hangingPunct="1">
              <a:lnSpc>
                <a:spcPct val="90000"/>
              </a:lnSpc>
              <a:spcBef>
                <a:spcPts val="500"/>
              </a:spcBef>
              <a:buFontTx/>
              <a:buBlip>
                <a:blip r:embed="rId3"/>
              </a:buBlip>
              <a:defRPr sz="1800" b="0" i="0" kern="1200">
                <a:solidFill>
                  <a:schemeClr val="tx1"/>
                </a:solidFill>
                <a:latin typeface="ITC Avant Garde Pro Bk" panose="020B0502020202020204" pitchFamily="34" charset="77"/>
                <a:ea typeface="+mn-ea"/>
                <a:cs typeface="+mn-cs"/>
              </a:defRPr>
            </a:lvl2pPr>
            <a:lvl3pPr marL="1143000" indent="-228600" algn="l" defTabSz="914400" rtl="0" eaLnBrk="1" latinLnBrk="0" hangingPunct="1">
              <a:lnSpc>
                <a:spcPct val="90000"/>
              </a:lnSpc>
              <a:spcBef>
                <a:spcPts val="500"/>
              </a:spcBef>
              <a:buClr>
                <a:srgbClr val="21A6B5"/>
              </a:buClr>
              <a:buFont typeface="Arial" panose="020B0604020202020204" pitchFamily="34" charset="0"/>
              <a:buChar char="•"/>
              <a:defRPr sz="1400" b="0" i="0" kern="1200">
                <a:solidFill>
                  <a:schemeClr val="tx1"/>
                </a:solidFill>
                <a:latin typeface="ITC Avant Garde Pro Bk" panose="020B0502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00000"/>
              </a:lnSpc>
              <a:spcBef>
                <a:spcPts val="1500"/>
              </a:spcBef>
            </a:pPr>
            <a:r>
              <a:rPr lang="en-US" dirty="0">
                <a:latin typeface="Arial" panose="020B0604020202020204" pitchFamily="34" charset="0"/>
                <a:cs typeface="Arial" panose="020B0604020202020204" pitchFamily="34" charset="0"/>
              </a:rPr>
              <a:t>What plants are pollinated by Bats?  Name three.</a:t>
            </a:r>
          </a:p>
          <a:p>
            <a:pPr lvl="1">
              <a:lnSpc>
                <a:spcPct val="100000"/>
              </a:lnSpc>
              <a:spcBef>
                <a:spcPts val="1500"/>
              </a:spcBef>
            </a:pPr>
            <a:r>
              <a:rPr lang="en-US" dirty="0">
                <a:latin typeface="Arial" panose="020B0604020202020204" pitchFamily="34" charset="0"/>
                <a:cs typeface="Arial" panose="020B0604020202020204" pitchFamily="34" charset="0"/>
              </a:rPr>
              <a:t>How does dispersing seed help the environment and ecosystem?</a:t>
            </a:r>
          </a:p>
          <a:p>
            <a:pPr lvl="1">
              <a:lnSpc>
                <a:spcPct val="100000"/>
              </a:lnSpc>
              <a:spcBef>
                <a:spcPts val="1500"/>
              </a:spcBef>
            </a:pPr>
            <a:r>
              <a:rPr lang="en-US" dirty="0">
                <a:latin typeface="Arial" panose="020B0604020202020204" pitchFamily="34" charset="0"/>
                <a:cs typeface="Arial" panose="020B0604020202020204" pitchFamily="34" charset="0"/>
              </a:rPr>
              <a:t>What would happen to our crops if Bats became extinct?</a:t>
            </a:r>
          </a:p>
        </p:txBody>
      </p:sp>
    </p:spTree>
    <p:extLst>
      <p:ext uri="{BB962C8B-B14F-4D97-AF65-F5344CB8AC3E}">
        <p14:creationId xmlns:p14="http://schemas.microsoft.com/office/powerpoint/2010/main" val="3977688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1F127A"/>
        </a:solidFill>
        <a:effectLst/>
      </p:bgPr>
    </p:bg>
    <p:spTree>
      <p:nvGrpSpPr>
        <p:cNvPr id="1" name=""/>
        <p:cNvGrpSpPr/>
        <p:nvPr/>
      </p:nvGrpSpPr>
      <p:grpSpPr>
        <a:xfrm>
          <a:off x="0" y="0"/>
          <a:ext cx="0" cy="0"/>
          <a:chOff x="0" y="0"/>
          <a:chExt cx="0" cy="0"/>
        </a:xfrm>
      </p:grpSpPr>
      <p:pic>
        <p:nvPicPr>
          <p:cNvPr id="2" name="Picture 1" descr="A group of bats flying over a flower&#10;&#10;Description automatically generated">
            <a:extLst>
              <a:ext uri="{FF2B5EF4-FFF2-40B4-BE49-F238E27FC236}">
                <a16:creationId xmlns:a16="http://schemas.microsoft.com/office/drawing/2014/main" id="{83F137EB-37DF-07D8-A5B9-27C2A65B5FF5}"/>
              </a:ext>
            </a:extLst>
          </p:cNvPr>
          <p:cNvPicPr>
            <a:picLocks noChangeAspect="1"/>
          </p:cNvPicPr>
          <p:nvPr/>
        </p:nvPicPr>
        <p:blipFill>
          <a:blip r:embed="rId3"/>
          <a:stretch>
            <a:fillRect/>
          </a:stretch>
        </p:blipFill>
        <p:spPr>
          <a:xfrm>
            <a:off x="0" y="0"/>
            <a:ext cx="12192000" cy="6858000"/>
          </a:xfrm>
          <a:prstGeom prst="rect">
            <a:avLst/>
          </a:prstGeom>
        </p:spPr>
      </p:pic>
      <p:pic>
        <p:nvPicPr>
          <p:cNvPr id="11" name="Picture 10" descr="A black background with white text&#10;&#10;Description automatically generated">
            <a:extLst>
              <a:ext uri="{FF2B5EF4-FFF2-40B4-BE49-F238E27FC236}">
                <a16:creationId xmlns:a16="http://schemas.microsoft.com/office/drawing/2014/main" id="{F43C7E76-8555-20E9-8C11-EBBCEFE2CB25}"/>
              </a:ext>
            </a:extLst>
          </p:cNvPr>
          <p:cNvPicPr>
            <a:picLocks noChangeAspect="1"/>
          </p:cNvPicPr>
          <p:nvPr/>
        </p:nvPicPr>
        <p:blipFill>
          <a:blip r:embed="rId4"/>
          <a:stretch>
            <a:fillRect/>
          </a:stretch>
        </p:blipFill>
        <p:spPr>
          <a:xfrm>
            <a:off x="9272531" y="5864739"/>
            <a:ext cx="2374831" cy="612261"/>
          </a:xfrm>
          <a:prstGeom prst="rect">
            <a:avLst/>
          </a:prstGeom>
        </p:spPr>
      </p:pic>
      <p:pic>
        <p:nvPicPr>
          <p:cNvPr id="4" name="Picture 3">
            <a:extLst>
              <a:ext uri="{FF2B5EF4-FFF2-40B4-BE49-F238E27FC236}">
                <a16:creationId xmlns:a16="http://schemas.microsoft.com/office/drawing/2014/main" id="{F1CE98BA-C375-7D02-E49D-ABBE20F7B987}"/>
              </a:ext>
            </a:extLst>
          </p:cNvPr>
          <p:cNvPicPr>
            <a:picLocks noChangeAspect="1"/>
          </p:cNvPicPr>
          <p:nvPr/>
        </p:nvPicPr>
        <p:blipFill>
          <a:blip r:embed="rId5"/>
          <a:stretch>
            <a:fillRect/>
          </a:stretch>
        </p:blipFill>
        <p:spPr>
          <a:xfrm>
            <a:off x="544638" y="6091767"/>
            <a:ext cx="533400" cy="385233"/>
          </a:xfrm>
          <a:prstGeom prst="rect">
            <a:avLst/>
          </a:prstGeom>
        </p:spPr>
      </p:pic>
      <p:pic>
        <p:nvPicPr>
          <p:cNvPr id="5" name="Picture 4">
            <a:extLst>
              <a:ext uri="{FF2B5EF4-FFF2-40B4-BE49-F238E27FC236}">
                <a16:creationId xmlns:a16="http://schemas.microsoft.com/office/drawing/2014/main" id="{A6EDB900-B0E5-38B3-7964-0028CDE87D07}"/>
              </a:ext>
            </a:extLst>
          </p:cNvPr>
          <p:cNvPicPr>
            <a:picLocks noChangeAspect="1"/>
          </p:cNvPicPr>
          <p:nvPr/>
        </p:nvPicPr>
        <p:blipFill>
          <a:blip r:embed="rId6"/>
          <a:stretch>
            <a:fillRect/>
          </a:stretch>
        </p:blipFill>
        <p:spPr>
          <a:xfrm>
            <a:off x="1175809" y="6166347"/>
            <a:ext cx="1627077" cy="180206"/>
          </a:xfrm>
          <a:prstGeom prst="rect">
            <a:avLst/>
          </a:prstGeom>
        </p:spPr>
      </p:pic>
      <p:sp>
        <p:nvSpPr>
          <p:cNvPr id="9" name="TextBox 8">
            <a:extLst>
              <a:ext uri="{FF2B5EF4-FFF2-40B4-BE49-F238E27FC236}">
                <a16:creationId xmlns:a16="http://schemas.microsoft.com/office/drawing/2014/main" id="{16B26628-A7D3-608F-1AF9-D67F55B3B653}"/>
              </a:ext>
            </a:extLst>
          </p:cNvPr>
          <p:cNvSpPr txBox="1"/>
          <p:nvPr/>
        </p:nvSpPr>
        <p:spPr>
          <a:xfrm>
            <a:off x="440686" y="5648577"/>
            <a:ext cx="1801048" cy="369332"/>
          </a:xfrm>
          <a:prstGeom prst="rect">
            <a:avLst/>
          </a:prstGeom>
          <a:noFill/>
        </p:spPr>
        <p:txBody>
          <a:bodyPr wrap="square" rtlCol="0">
            <a:spAutoFit/>
          </a:bodyPr>
          <a:lstStyle/>
          <a:p>
            <a:r>
              <a:rPr lang="en-US" b="1" dirty="0">
                <a:solidFill>
                  <a:schemeClr val="bg1"/>
                </a:solidFill>
                <a:latin typeface="Arial" panose="020B0604020202020204" pitchFamily="34" charset="0"/>
                <a:cs typeface="Arial" panose="020B0604020202020204" pitchFamily="34" charset="0"/>
              </a:rPr>
              <a:t>Learn more:</a:t>
            </a:r>
          </a:p>
        </p:txBody>
      </p:sp>
    </p:spTree>
    <p:extLst>
      <p:ext uri="{BB962C8B-B14F-4D97-AF65-F5344CB8AC3E}">
        <p14:creationId xmlns:p14="http://schemas.microsoft.com/office/powerpoint/2010/main" val="7572450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9018750F-26F7-B908-B8DD-B558F7A20668}"/>
              </a:ext>
            </a:extLst>
          </p:cNvPr>
          <p:cNvGrpSpPr/>
          <p:nvPr/>
        </p:nvGrpSpPr>
        <p:grpSpPr>
          <a:xfrm>
            <a:off x="6095999" y="0"/>
            <a:ext cx="6093601" cy="6858000"/>
            <a:chOff x="6096000" y="0"/>
            <a:chExt cx="6093601" cy="6858000"/>
          </a:xfrm>
        </p:grpSpPr>
        <p:pic>
          <p:nvPicPr>
            <p:cNvPr id="6" name="Picture 5" descr="A close-up of a bat&#10;&#10;Description automatically generated">
              <a:extLst>
                <a:ext uri="{FF2B5EF4-FFF2-40B4-BE49-F238E27FC236}">
                  <a16:creationId xmlns:a16="http://schemas.microsoft.com/office/drawing/2014/main" id="{39918DEE-14E4-4960-983E-274A0C866140}"/>
                </a:ext>
              </a:extLst>
            </p:cNvPr>
            <p:cNvPicPr>
              <a:picLocks noChangeAspect="1"/>
            </p:cNvPicPr>
            <p:nvPr/>
          </p:nvPicPr>
          <p:blipFill>
            <a:blip r:embed="rId2"/>
            <a:stretch>
              <a:fillRect/>
            </a:stretch>
          </p:blipFill>
          <p:spPr>
            <a:xfrm>
              <a:off x="7620000" y="0"/>
              <a:ext cx="4569601" cy="6858000"/>
            </a:xfrm>
            <a:prstGeom prst="rect">
              <a:avLst/>
            </a:prstGeom>
          </p:spPr>
        </p:pic>
        <p:sp>
          <p:nvSpPr>
            <p:cNvPr id="7" name="Rectangle 6">
              <a:extLst>
                <a:ext uri="{FF2B5EF4-FFF2-40B4-BE49-F238E27FC236}">
                  <a16:creationId xmlns:a16="http://schemas.microsoft.com/office/drawing/2014/main" id="{6CD17EC6-4D40-C361-FA41-D74EEE8BE4C2}"/>
                </a:ext>
              </a:extLst>
            </p:cNvPr>
            <p:cNvSpPr/>
            <p:nvPr/>
          </p:nvSpPr>
          <p:spPr>
            <a:xfrm>
              <a:off x="6096000" y="0"/>
              <a:ext cx="16002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ext Placeholder 1">
            <a:extLst>
              <a:ext uri="{FF2B5EF4-FFF2-40B4-BE49-F238E27FC236}">
                <a16:creationId xmlns:a16="http://schemas.microsoft.com/office/drawing/2014/main" id="{95AE703A-A596-0348-8DB7-953154E25D3E}"/>
              </a:ext>
            </a:extLst>
          </p:cNvPr>
          <p:cNvSpPr>
            <a:spLocks noGrp="1"/>
          </p:cNvSpPr>
          <p:nvPr>
            <p:ph type="body" sz="quarter" idx="11"/>
          </p:nvPr>
        </p:nvSpPr>
        <p:spPr/>
        <p:txBody>
          <a:bodyPr/>
          <a:lstStyle/>
          <a:p>
            <a:r>
              <a:rPr lang="en-US" dirty="0">
                <a:latin typeface="Arial" panose="020B0604020202020204" pitchFamily="34" charset="0"/>
                <a:cs typeface="Arial" panose="020B0604020202020204" pitchFamily="34" charset="0"/>
              </a:rPr>
              <a:t>Overview</a:t>
            </a:r>
          </a:p>
        </p:txBody>
      </p:sp>
      <p:sp>
        <p:nvSpPr>
          <p:cNvPr id="14" name="Text Placeholder 13">
            <a:extLst>
              <a:ext uri="{FF2B5EF4-FFF2-40B4-BE49-F238E27FC236}">
                <a16:creationId xmlns:a16="http://schemas.microsoft.com/office/drawing/2014/main" id="{BCFF81EF-1F39-5F43-8B16-6DDFF16785A8}"/>
              </a:ext>
            </a:extLst>
          </p:cNvPr>
          <p:cNvSpPr>
            <a:spLocks noGrp="1"/>
          </p:cNvSpPr>
          <p:nvPr>
            <p:ph type="body" sz="quarter" idx="15"/>
          </p:nvPr>
        </p:nvSpPr>
        <p:spPr>
          <a:xfrm>
            <a:off x="315914" y="1066800"/>
            <a:ext cx="5399087" cy="1191603"/>
          </a:xfrm>
        </p:spPr>
        <p:txBody>
          <a:bodyPr/>
          <a:lstStyle/>
          <a:p>
            <a:pPr algn="l">
              <a:lnSpc>
                <a:spcPts val="2260"/>
              </a:lnSpc>
              <a:spcBef>
                <a:spcPts val="1500"/>
              </a:spcBef>
            </a:pPr>
            <a:r>
              <a:rPr lang="en-US" sz="1800" dirty="0">
                <a:latin typeface="Arial" panose="020B0604020202020204" pitchFamily="34" charset="0"/>
                <a:cs typeface="Arial" panose="020B0604020202020204" pitchFamily="34" charset="0"/>
              </a:rPr>
              <a:t>Bats have been on Earth for more than 50 million years. With more than 1,400 species, they are the second largest order of mammals, and are widely dispersed across six continents. </a:t>
            </a:r>
          </a:p>
          <a:p>
            <a:pPr algn="l">
              <a:lnSpc>
                <a:spcPts val="2260"/>
              </a:lnSpc>
              <a:spcBef>
                <a:spcPts val="1500"/>
              </a:spcBef>
            </a:pPr>
            <a:r>
              <a:rPr lang="en-US" sz="1800" dirty="0">
                <a:latin typeface="Arial" panose="020B0604020202020204" pitchFamily="34" charset="0"/>
                <a:cs typeface="Arial" panose="020B0604020202020204" pitchFamily="34" charset="0"/>
              </a:rPr>
              <a:t>Globally, bats provide vital ecosystem services in the form of insect pest consumption, plant pollination, and seed dispersal, making them essential to the health of global ecosystems.</a:t>
            </a:r>
          </a:p>
          <a:p>
            <a:pPr algn="l"/>
            <a:endParaRPr lang="en-US" sz="1800" dirty="0">
              <a:latin typeface="Arial" panose="020B0604020202020204" pitchFamily="34" charset="0"/>
              <a:cs typeface="Arial" panose="020B0604020202020204" pitchFamily="34" charset="0"/>
            </a:endParaRPr>
          </a:p>
        </p:txBody>
      </p:sp>
      <p:sp>
        <p:nvSpPr>
          <p:cNvPr id="8" name="Content Placeholder 2">
            <a:extLst>
              <a:ext uri="{FF2B5EF4-FFF2-40B4-BE49-F238E27FC236}">
                <a16:creationId xmlns:a16="http://schemas.microsoft.com/office/drawing/2014/main" id="{3CCCB702-9146-C648-B86E-FB4FFE2B75D3}"/>
              </a:ext>
            </a:extLst>
          </p:cNvPr>
          <p:cNvSpPr txBox="1">
            <a:spLocks/>
          </p:cNvSpPr>
          <p:nvPr/>
        </p:nvSpPr>
        <p:spPr>
          <a:xfrm>
            <a:off x="6269960" y="6141721"/>
            <a:ext cx="1807240" cy="5638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000" b="1" dirty="0">
                <a:solidFill>
                  <a:srgbClr val="21A6B5"/>
                </a:solidFill>
                <a:latin typeface="Arial" panose="020B0604020202020204" pitchFamily="34" charset="0"/>
                <a:cs typeface="Arial" panose="020B0604020202020204" pitchFamily="34" charset="0"/>
              </a:rPr>
              <a:t>Pygmy Fruit Eating Bat</a:t>
            </a:r>
            <a:br>
              <a:rPr lang="en-US" sz="1000" b="1" dirty="0">
                <a:solidFill>
                  <a:srgbClr val="21A6B5"/>
                </a:solidFill>
                <a:latin typeface="Arial" panose="020B0604020202020204" pitchFamily="34" charset="0"/>
                <a:cs typeface="Arial" panose="020B0604020202020204" pitchFamily="34" charset="0"/>
              </a:rPr>
            </a:br>
            <a:r>
              <a:rPr lang="en-US" sz="1000" b="1" dirty="0">
                <a:solidFill>
                  <a:srgbClr val="21A6B5"/>
                </a:solidFill>
                <a:latin typeface="Arial" panose="020B0604020202020204" pitchFamily="34" charset="0"/>
                <a:cs typeface="Arial" panose="020B0604020202020204" pitchFamily="34" charset="0"/>
              </a:rPr>
              <a:t>© Jose Gabriel Martinez </a:t>
            </a:r>
          </a:p>
        </p:txBody>
      </p:sp>
    </p:spTree>
    <p:extLst>
      <p:ext uri="{BB962C8B-B14F-4D97-AF65-F5344CB8AC3E}">
        <p14:creationId xmlns:p14="http://schemas.microsoft.com/office/powerpoint/2010/main" val="1482282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bat flying over a plant&#10;&#10;Description automatically generated">
            <a:extLst>
              <a:ext uri="{FF2B5EF4-FFF2-40B4-BE49-F238E27FC236}">
                <a16:creationId xmlns:a16="http://schemas.microsoft.com/office/drawing/2014/main" id="{2C0ACC69-0046-ECEA-90D8-C0A23BF086EE}"/>
              </a:ext>
            </a:extLst>
          </p:cNvPr>
          <p:cNvPicPr>
            <a:picLocks noChangeAspect="1"/>
          </p:cNvPicPr>
          <p:nvPr/>
        </p:nvPicPr>
        <p:blipFill rotWithShape="1">
          <a:blip r:embed="rId2"/>
          <a:srcRect l="26875" r="23145"/>
          <a:stretch/>
        </p:blipFill>
        <p:spPr>
          <a:xfrm>
            <a:off x="0" y="0"/>
            <a:ext cx="6093601" cy="6858000"/>
          </a:xfrm>
          <a:prstGeom prst="rect">
            <a:avLst/>
          </a:prstGeom>
        </p:spPr>
      </p:pic>
      <p:sp>
        <p:nvSpPr>
          <p:cNvPr id="2" name="Text Placeholder 1">
            <a:extLst>
              <a:ext uri="{FF2B5EF4-FFF2-40B4-BE49-F238E27FC236}">
                <a16:creationId xmlns:a16="http://schemas.microsoft.com/office/drawing/2014/main" id="{95AE703A-A596-0348-8DB7-953154E25D3E}"/>
              </a:ext>
            </a:extLst>
          </p:cNvPr>
          <p:cNvSpPr>
            <a:spLocks noGrp="1"/>
          </p:cNvSpPr>
          <p:nvPr>
            <p:ph type="body" sz="quarter" idx="11"/>
          </p:nvPr>
        </p:nvSpPr>
        <p:spPr>
          <a:xfrm>
            <a:off x="6477000" y="381000"/>
            <a:ext cx="10504487" cy="448716"/>
          </a:xfrm>
        </p:spPr>
        <p:txBody>
          <a:bodyPr/>
          <a:lstStyle/>
          <a:p>
            <a:r>
              <a:rPr lang="en-US" dirty="0">
                <a:latin typeface="Arial" panose="020B0604020202020204" pitchFamily="34" charset="0"/>
                <a:cs typeface="Arial" panose="020B0604020202020204" pitchFamily="34" charset="0"/>
              </a:rPr>
              <a:t>Bats as Pollinators – The How</a:t>
            </a:r>
          </a:p>
          <a:p>
            <a:endParaRPr lang="en-US" dirty="0">
              <a:latin typeface="Arial" panose="020B0604020202020204" pitchFamily="34" charset="0"/>
              <a:cs typeface="Arial" panose="020B0604020202020204" pitchFamily="34" charset="0"/>
            </a:endParaRPr>
          </a:p>
        </p:txBody>
      </p:sp>
      <p:sp>
        <p:nvSpPr>
          <p:cNvPr id="14" name="Text Placeholder 13">
            <a:extLst>
              <a:ext uri="{FF2B5EF4-FFF2-40B4-BE49-F238E27FC236}">
                <a16:creationId xmlns:a16="http://schemas.microsoft.com/office/drawing/2014/main" id="{BCFF81EF-1F39-5F43-8B16-6DDFF16785A8}"/>
              </a:ext>
            </a:extLst>
          </p:cNvPr>
          <p:cNvSpPr>
            <a:spLocks noGrp="1"/>
          </p:cNvSpPr>
          <p:nvPr>
            <p:ph type="body" sz="quarter" idx="15"/>
          </p:nvPr>
        </p:nvSpPr>
        <p:spPr>
          <a:xfrm>
            <a:off x="6477001" y="1066800"/>
            <a:ext cx="5399087" cy="1191603"/>
          </a:xfrm>
        </p:spPr>
        <p:txBody>
          <a:bodyPr/>
          <a:lstStyle/>
          <a:p>
            <a:pPr algn="l">
              <a:lnSpc>
                <a:spcPts val="2260"/>
              </a:lnSpc>
            </a:pPr>
            <a:r>
              <a:rPr lang="en-US" sz="1800" b="0" i="0" dirty="0">
                <a:effectLst/>
                <a:latin typeface="Arial" panose="020B0604020202020204" pitchFamily="34" charset="0"/>
                <a:ea typeface="Verdana" panose="020B0604030504040204" pitchFamily="34" charset="0"/>
                <a:cs typeface="Arial" panose="020B0604020202020204" pitchFamily="34" charset="0"/>
              </a:rPr>
              <a:t>Most flowering plants cannot produce seeds and fruit without pollination – the process of moving pollen grains from the male part of the flower (the stamen) to the female part (the pistil). This process also improves the genetic diversity of cross-pollinated plants. From deserts to rainforests, nectar-feeding bats that drink the sweet nectar inside flowers pick up a dusting of pollen and move it along to other flowers as they feed.</a:t>
            </a:r>
          </a:p>
        </p:txBody>
      </p:sp>
      <p:sp>
        <p:nvSpPr>
          <p:cNvPr id="8" name="Content Placeholder 2">
            <a:extLst>
              <a:ext uri="{FF2B5EF4-FFF2-40B4-BE49-F238E27FC236}">
                <a16:creationId xmlns:a16="http://schemas.microsoft.com/office/drawing/2014/main" id="{3CCCB702-9146-C648-B86E-FB4FFE2B75D3}"/>
              </a:ext>
            </a:extLst>
          </p:cNvPr>
          <p:cNvSpPr txBox="1">
            <a:spLocks/>
          </p:cNvSpPr>
          <p:nvPr/>
        </p:nvSpPr>
        <p:spPr>
          <a:xfrm>
            <a:off x="304800" y="6141721"/>
            <a:ext cx="1807240" cy="5638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br>
              <a:rPr lang="en-US" sz="1000" b="1" dirty="0">
                <a:solidFill>
                  <a:schemeClr val="bg1"/>
                </a:solidFill>
                <a:latin typeface="Arial" panose="020B0604020202020204" pitchFamily="34" charset="0"/>
                <a:cs typeface="Arial" panose="020B0604020202020204" pitchFamily="34" charset="0"/>
              </a:rPr>
            </a:br>
            <a:r>
              <a:rPr lang="en-US" sz="1000" b="1" dirty="0">
                <a:solidFill>
                  <a:schemeClr val="bg1"/>
                </a:solidFill>
                <a:latin typeface="Arial" panose="020B0604020202020204" pitchFamily="34" charset="0"/>
                <a:cs typeface="Arial" panose="020B0604020202020204" pitchFamily="34" charset="0"/>
              </a:rPr>
              <a:t>© </a:t>
            </a:r>
            <a:r>
              <a:rPr lang="en-US" sz="1000" b="1" dirty="0" err="1">
                <a:solidFill>
                  <a:schemeClr val="bg1"/>
                </a:solidFill>
                <a:latin typeface="Arial" panose="020B0604020202020204" pitchFamily="34" charset="0"/>
                <a:cs typeface="Arial" panose="020B0604020202020204" pitchFamily="34" charset="0"/>
              </a:rPr>
              <a:t>Horizonline</a:t>
            </a:r>
            <a:r>
              <a:rPr lang="en-US" sz="1000" b="1" dirty="0">
                <a:solidFill>
                  <a:schemeClr val="bg1"/>
                </a:solidFill>
                <a:latin typeface="Arial" panose="020B0604020202020204" pitchFamily="34" charset="0"/>
                <a:cs typeface="Arial" panose="020B0604020202020204" pitchFamily="34" charset="0"/>
              </a:rPr>
              <a:t> Pictures</a:t>
            </a:r>
          </a:p>
        </p:txBody>
      </p:sp>
      <p:cxnSp>
        <p:nvCxnSpPr>
          <p:cNvPr id="5" name="Straight Connector 4">
            <a:extLst>
              <a:ext uri="{FF2B5EF4-FFF2-40B4-BE49-F238E27FC236}">
                <a16:creationId xmlns:a16="http://schemas.microsoft.com/office/drawing/2014/main" id="{D3FFEAD1-806B-0D9C-CDF4-B7A06828D5A1}"/>
              </a:ext>
            </a:extLst>
          </p:cNvPr>
          <p:cNvCxnSpPr>
            <a:cxnSpLocks/>
          </p:cNvCxnSpPr>
          <p:nvPr/>
        </p:nvCxnSpPr>
        <p:spPr>
          <a:xfrm>
            <a:off x="6542088" y="762000"/>
            <a:ext cx="5187155"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21112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at flying next to a plant&#10;&#10;Description automatically generated">
            <a:extLst>
              <a:ext uri="{FF2B5EF4-FFF2-40B4-BE49-F238E27FC236}">
                <a16:creationId xmlns:a16="http://schemas.microsoft.com/office/drawing/2014/main" id="{1E5BD0B6-1800-584C-E6B1-47353F465AFE}"/>
              </a:ext>
            </a:extLst>
          </p:cNvPr>
          <p:cNvPicPr>
            <a:picLocks noChangeAspect="1"/>
          </p:cNvPicPr>
          <p:nvPr/>
        </p:nvPicPr>
        <p:blipFill rotWithShape="1">
          <a:blip r:embed="rId3"/>
          <a:srcRect l="17061" t="1042" r="26070" b="5208"/>
          <a:stretch/>
        </p:blipFill>
        <p:spPr>
          <a:xfrm>
            <a:off x="6095999" y="0"/>
            <a:ext cx="6096001" cy="6858000"/>
          </a:xfrm>
          <a:prstGeom prst="rect">
            <a:avLst/>
          </a:prstGeom>
        </p:spPr>
      </p:pic>
      <p:sp>
        <p:nvSpPr>
          <p:cNvPr id="2" name="Text Placeholder 1">
            <a:extLst>
              <a:ext uri="{FF2B5EF4-FFF2-40B4-BE49-F238E27FC236}">
                <a16:creationId xmlns:a16="http://schemas.microsoft.com/office/drawing/2014/main" id="{95AE703A-A596-0348-8DB7-953154E25D3E}"/>
              </a:ext>
            </a:extLst>
          </p:cNvPr>
          <p:cNvSpPr>
            <a:spLocks noGrp="1"/>
          </p:cNvSpPr>
          <p:nvPr>
            <p:ph type="body" sz="quarter" idx="11"/>
          </p:nvPr>
        </p:nvSpPr>
        <p:spPr/>
        <p:txBody>
          <a:bodyPr/>
          <a:lstStyle/>
          <a:p>
            <a:r>
              <a:rPr lang="en-US" sz="2000" dirty="0">
                <a:latin typeface="Arial" panose="020B0604020202020204" pitchFamily="34" charset="0"/>
                <a:cs typeface="Arial" panose="020B0604020202020204" pitchFamily="34" charset="0"/>
              </a:rPr>
              <a:t>The Positive Environmental Impact</a:t>
            </a:r>
          </a:p>
        </p:txBody>
      </p:sp>
      <p:sp>
        <p:nvSpPr>
          <p:cNvPr id="8" name="Content Placeholder 2">
            <a:extLst>
              <a:ext uri="{FF2B5EF4-FFF2-40B4-BE49-F238E27FC236}">
                <a16:creationId xmlns:a16="http://schemas.microsoft.com/office/drawing/2014/main" id="{3CCCB702-9146-C648-B86E-FB4FFE2B75D3}"/>
              </a:ext>
            </a:extLst>
          </p:cNvPr>
          <p:cNvSpPr txBox="1">
            <a:spLocks/>
          </p:cNvSpPr>
          <p:nvPr/>
        </p:nvSpPr>
        <p:spPr>
          <a:xfrm>
            <a:off x="6269960" y="6141721"/>
            <a:ext cx="1807240" cy="5638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000" b="1" dirty="0">
                <a:solidFill>
                  <a:srgbClr val="21A6B5"/>
                </a:solidFill>
                <a:latin typeface="Arial" panose="020B0604020202020204" pitchFamily="34" charset="0"/>
                <a:cs typeface="Arial" panose="020B0604020202020204" pitchFamily="34" charset="0"/>
              </a:rPr>
              <a:t>Lesser Long-nosed Bat</a:t>
            </a:r>
            <a:br>
              <a:rPr lang="en-US" sz="1000" b="1" dirty="0">
                <a:solidFill>
                  <a:srgbClr val="21A6B5"/>
                </a:solidFill>
                <a:latin typeface="Arial" panose="020B0604020202020204" pitchFamily="34" charset="0"/>
                <a:cs typeface="Arial" panose="020B0604020202020204" pitchFamily="34" charset="0"/>
              </a:rPr>
            </a:br>
            <a:r>
              <a:rPr lang="en-US" sz="1000" b="1" dirty="0">
                <a:solidFill>
                  <a:srgbClr val="21A6B5"/>
                </a:solidFill>
                <a:latin typeface="Arial" panose="020B0604020202020204" pitchFamily="34" charset="0"/>
                <a:cs typeface="Arial" panose="020B0604020202020204" pitchFamily="34" charset="0"/>
              </a:rPr>
              <a:t>© J Scott </a:t>
            </a:r>
            <a:r>
              <a:rPr lang="en-US" sz="1000" b="1" dirty="0" err="1">
                <a:solidFill>
                  <a:srgbClr val="21A6B5"/>
                </a:solidFill>
                <a:latin typeface="Arial" panose="020B0604020202020204" pitchFamily="34" charset="0"/>
                <a:cs typeface="Arial" panose="020B0604020202020204" pitchFamily="34" charset="0"/>
              </a:rPr>
              <a:t>Altenbach</a:t>
            </a:r>
            <a:endParaRPr lang="en-US" sz="1000" b="1" dirty="0">
              <a:solidFill>
                <a:srgbClr val="21A6B5"/>
              </a:solidFill>
              <a:latin typeface="Arial" panose="020B0604020202020204" pitchFamily="34" charset="0"/>
              <a:cs typeface="Arial" panose="020B0604020202020204" pitchFamily="34" charset="0"/>
            </a:endParaRPr>
          </a:p>
        </p:txBody>
      </p:sp>
      <p:sp>
        <p:nvSpPr>
          <p:cNvPr id="14" name="Text Placeholder 13">
            <a:extLst>
              <a:ext uri="{FF2B5EF4-FFF2-40B4-BE49-F238E27FC236}">
                <a16:creationId xmlns:a16="http://schemas.microsoft.com/office/drawing/2014/main" id="{BCFF81EF-1F39-5F43-8B16-6DDFF16785A8}"/>
              </a:ext>
            </a:extLst>
          </p:cNvPr>
          <p:cNvSpPr>
            <a:spLocks noGrp="1"/>
          </p:cNvSpPr>
          <p:nvPr>
            <p:ph type="body" sz="quarter" idx="15"/>
          </p:nvPr>
        </p:nvSpPr>
        <p:spPr>
          <a:xfrm>
            <a:off x="315914" y="1066800"/>
            <a:ext cx="5399087" cy="1191603"/>
          </a:xfrm>
        </p:spPr>
        <p:txBody>
          <a:bodyPr/>
          <a:lstStyle/>
          <a:p>
            <a:pPr>
              <a:lnSpc>
                <a:spcPts val="2260"/>
              </a:lnSpc>
            </a:pPr>
            <a:r>
              <a:rPr lang="en-US" sz="1800" b="0" i="0" dirty="0">
                <a:effectLst/>
                <a:latin typeface="Arial" panose="020B0604020202020204" pitchFamily="34" charset="0"/>
                <a:ea typeface="Verdana" panose="020B0604030504040204" pitchFamily="34" charset="0"/>
                <a:cs typeface="Arial" panose="020B0604020202020204" pitchFamily="34" charset="0"/>
              </a:rPr>
              <a:t>This role as a pollinator is important for a wide variety of plants, such as giant cacti and agave, which would not thrive without bats. Bat pollination also plays a vital role in the cultivation of a host of commercial products, including balsa wood, eucalyptus, and durian fruit.</a:t>
            </a:r>
          </a:p>
        </p:txBody>
      </p:sp>
    </p:spTree>
    <p:extLst>
      <p:ext uri="{BB962C8B-B14F-4D97-AF65-F5344CB8AC3E}">
        <p14:creationId xmlns:p14="http://schemas.microsoft.com/office/powerpoint/2010/main" val="1839696989"/>
      </p:ext>
    </p:extLst>
  </p:cSld>
  <p:clrMapOvr>
    <a:masterClrMapping/>
  </p:clrMapOvr>
  <p:extLst>
    <p:ext uri="{6950BFC3-D8DA-4A85-94F7-54DA5524770B}">
      <p188:commentRel xmlns:p188="http://schemas.microsoft.com/office/powerpoint/2018/8/main" r:id="rId2"/>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38E83A9-1640-AC30-43BB-520E35E87257}"/>
              </a:ext>
            </a:extLst>
          </p:cNvPr>
          <p:cNvSpPr/>
          <p:nvPr/>
        </p:nvSpPr>
        <p:spPr>
          <a:xfrm>
            <a:off x="-6927" y="0"/>
            <a:ext cx="12192000" cy="6858000"/>
          </a:xfrm>
          <a:prstGeom prst="rect">
            <a:avLst/>
          </a:prstGeom>
          <a:solidFill>
            <a:srgbClr val="21A6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12">
            <a:extLst>
              <a:ext uri="{FF2B5EF4-FFF2-40B4-BE49-F238E27FC236}">
                <a16:creationId xmlns:a16="http://schemas.microsoft.com/office/drawing/2014/main" id="{8944A98C-4C0B-BB4F-8257-2D33954B4CF5}"/>
              </a:ext>
            </a:extLst>
          </p:cNvPr>
          <p:cNvSpPr>
            <a:spLocks noGrp="1"/>
          </p:cNvSpPr>
          <p:nvPr>
            <p:ph type="body" sz="quarter" idx="12"/>
          </p:nvPr>
        </p:nvSpPr>
        <p:spPr>
          <a:xfrm>
            <a:off x="2482057" y="1524000"/>
            <a:ext cx="7227887" cy="3063240"/>
          </a:xfrm>
        </p:spPr>
        <p:txBody>
          <a:bodyPr/>
          <a:lstStyle/>
          <a:p>
            <a:pPr algn="ctr">
              <a:spcBef>
                <a:spcPts val="2200"/>
              </a:spcBef>
            </a:pPr>
            <a:r>
              <a:rPr lang="en-US" dirty="0">
                <a:solidFill>
                  <a:schemeClr val="bg1"/>
                </a:solidFill>
                <a:latin typeface="Arial" panose="020B0604020202020204" pitchFamily="34" charset="0"/>
                <a:cs typeface="Arial" panose="020B0604020202020204" pitchFamily="34" charset="0"/>
              </a:rPr>
              <a:t>Without bats, we would not have wild bananas, dragon fruit, or durian. Over 300 species of fruit depend on bats for pollination and seed dispersal. Bats help spread seeds for figs, guava, and papaya. Without bats, we also wouldn’t have plants like agave or the iconic saguaro cactus.</a:t>
            </a:r>
            <a:endParaRPr lang="en-US" dirty="0">
              <a:solidFill>
                <a:srgbClr val="1F127A"/>
              </a:solidFill>
              <a:latin typeface="Arial" panose="020B0604020202020204" pitchFamily="34" charset="0"/>
              <a:cs typeface="Arial" panose="020B0604020202020204" pitchFamily="34" charset="0"/>
            </a:endParaRPr>
          </a:p>
        </p:txBody>
      </p:sp>
      <p:sp>
        <p:nvSpPr>
          <p:cNvPr id="18" name="Text Placeholder 17">
            <a:extLst>
              <a:ext uri="{FF2B5EF4-FFF2-40B4-BE49-F238E27FC236}">
                <a16:creationId xmlns:a16="http://schemas.microsoft.com/office/drawing/2014/main" id="{B4587BCE-1196-0145-82A4-9600AE9E4AB4}"/>
              </a:ext>
            </a:extLst>
          </p:cNvPr>
          <p:cNvSpPr>
            <a:spLocks noGrp="1"/>
          </p:cNvSpPr>
          <p:nvPr>
            <p:ph type="body" sz="quarter" idx="11"/>
          </p:nvPr>
        </p:nvSpPr>
        <p:spPr/>
        <p:txBody>
          <a:bodyPr/>
          <a:lstStyle/>
          <a:p>
            <a:r>
              <a:rPr lang="en-US" dirty="0">
                <a:latin typeface="Arial" panose="020B0604020202020204" pitchFamily="34" charset="0"/>
                <a:cs typeface="Arial" panose="020B0604020202020204" pitchFamily="34" charset="0"/>
              </a:rPr>
              <a:t>The Positive Environmental Impact</a:t>
            </a:r>
          </a:p>
        </p:txBody>
      </p:sp>
      <p:cxnSp>
        <p:nvCxnSpPr>
          <p:cNvPr id="6" name="Straight Connector 5">
            <a:extLst>
              <a:ext uri="{FF2B5EF4-FFF2-40B4-BE49-F238E27FC236}">
                <a16:creationId xmlns:a16="http://schemas.microsoft.com/office/drawing/2014/main" id="{F7CE2078-CD0D-FF0E-9D65-10138D077639}"/>
              </a:ext>
            </a:extLst>
          </p:cNvPr>
          <p:cNvCxnSpPr>
            <a:cxnSpLocks/>
          </p:cNvCxnSpPr>
          <p:nvPr/>
        </p:nvCxnSpPr>
        <p:spPr>
          <a:xfrm>
            <a:off x="392575" y="762000"/>
            <a:ext cx="11406850"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3CB5AC64-C875-2429-5779-48649A1AD9B9}"/>
              </a:ext>
            </a:extLst>
          </p:cNvPr>
          <p:cNvPicPr>
            <a:picLocks noChangeAspect="1"/>
          </p:cNvPicPr>
          <p:nvPr/>
        </p:nvPicPr>
        <p:blipFill>
          <a:blip r:embed="rId4"/>
          <a:stretch>
            <a:fillRect/>
          </a:stretch>
        </p:blipFill>
        <p:spPr>
          <a:xfrm>
            <a:off x="313695" y="2734767"/>
            <a:ext cx="1754014" cy="1271660"/>
          </a:xfrm>
          <a:prstGeom prst="rect">
            <a:avLst/>
          </a:prstGeom>
        </p:spPr>
      </p:pic>
      <p:pic>
        <p:nvPicPr>
          <p:cNvPr id="4" name="Picture 3">
            <a:extLst>
              <a:ext uri="{FF2B5EF4-FFF2-40B4-BE49-F238E27FC236}">
                <a16:creationId xmlns:a16="http://schemas.microsoft.com/office/drawing/2014/main" id="{7E0E481B-5853-5784-A7C2-37EF4A25809A}"/>
              </a:ext>
            </a:extLst>
          </p:cNvPr>
          <p:cNvPicPr>
            <a:picLocks noChangeAspect="1"/>
          </p:cNvPicPr>
          <p:nvPr/>
        </p:nvPicPr>
        <p:blipFill>
          <a:blip r:embed="rId5"/>
          <a:stretch>
            <a:fillRect/>
          </a:stretch>
        </p:blipFill>
        <p:spPr>
          <a:xfrm>
            <a:off x="-304800" y="4420095"/>
            <a:ext cx="2785219" cy="2103125"/>
          </a:xfrm>
          <a:prstGeom prst="rect">
            <a:avLst/>
          </a:prstGeom>
        </p:spPr>
      </p:pic>
      <p:pic>
        <p:nvPicPr>
          <p:cNvPr id="5" name="Picture 4">
            <a:extLst>
              <a:ext uri="{FF2B5EF4-FFF2-40B4-BE49-F238E27FC236}">
                <a16:creationId xmlns:a16="http://schemas.microsoft.com/office/drawing/2014/main" id="{C201CC81-722B-B998-8062-13A677EF9FE0}"/>
              </a:ext>
            </a:extLst>
          </p:cNvPr>
          <p:cNvPicPr>
            <a:picLocks noChangeAspect="1"/>
          </p:cNvPicPr>
          <p:nvPr/>
        </p:nvPicPr>
        <p:blipFill>
          <a:blip r:embed="rId6"/>
          <a:stretch>
            <a:fillRect/>
          </a:stretch>
        </p:blipFill>
        <p:spPr>
          <a:xfrm flipH="1">
            <a:off x="7848600" y="4848222"/>
            <a:ext cx="1887266" cy="1640840"/>
          </a:xfrm>
          <a:prstGeom prst="rect">
            <a:avLst/>
          </a:prstGeom>
        </p:spPr>
      </p:pic>
      <p:pic>
        <p:nvPicPr>
          <p:cNvPr id="7" name="Picture 6">
            <a:extLst>
              <a:ext uri="{FF2B5EF4-FFF2-40B4-BE49-F238E27FC236}">
                <a16:creationId xmlns:a16="http://schemas.microsoft.com/office/drawing/2014/main" id="{19954F53-3B9D-AB7D-C80E-E50AD211925B}"/>
              </a:ext>
            </a:extLst>
          </p:cNvPr>
          <p:cNvPicPr>
            <a:picLocks noChangeAspect="1"/>
          </p:cNvPicPr>
          <p:nvPr/>
        </p:nvPicPr>
        <p:blipFill>
          <a:blip r:embed="rId7"/>
          <a:stretch>
            <a:fillRect/>
          </a:stretch>
        </p:blipFill>
        <p:spPr>
          <a:xfrm>
            <a:off x="329662" y="1254819"/>
            <a:ext cx="1524000" cy="1066280"/>
          </a:xfrm>
          <a:prstGeom prst="rect">
            <a:avLst/>
          </a:prstGeom>
        </p:spPr>
      </p:pic>
      <p:pic>
        <p:nvPicPr>
          <p:cNvPr id="8" name="Picture 7">
            <a:extLst>
              <a:ext uri="{FF2B5EF4-FFF2-40B4-BE49-F238E27FC236}">
                <a16:creationId xmlns:a16="http://schemas.microsoft.com/office/drawing/2014/main" id="{EAE70642-5932-7AFC-19AF-69354D86EF28}"/>
              </a:ext>
            </a:extLst>
          </p:cNvPr>
          <p:cNvPicPr>
            <a:picLocks noChangeAspect="1"/>
          </p:cNvPicPr>
          <p:nvPr/>
        </p:nvPicPr>
        <p:blipFill>
          <a:blip r:embed="rId8"/>
          <a:stretch>
            <a:fillRect/>
          </a:stretch>
        </p:blipFill>
        <p:spPr>
          <a:xfrm>
            <a:off x="10523504" y="5525751"/>
            <a:ext cx="1897096" cy="1062374"/>
          </a:xfrm>
          <a:prstGeom prst="rect">
            <a:avLst/>
          </a:prstGeom>
        </p:spPr>
      </p:pic>
      <p:pic>
        <p:nvPicPr>
          <p:cNvPr id="9" name="Picture 8">
            <a:extLst>
              <a:ext uri="{FF2B5EF4-FFF2-40B4-BE49-F238E27FC236}">
                <a16:creationId xmlns:a16="http://schemas.microsoft.com/office/drawing/2014/main" id="{B1622B67-0F81-5E87-A8FD-D83276A6EADA}"/>
              </a:ext>
            </a:extLst>
          </p:cNvPr>
          <p:cNvPicPr>
            <a:picLocks noChangeAspect="1"/>
          </p:cNvPicPr>
          <p:nvPr/>
        </p:nvPicPr>
        <p:blipFill>
          <a:blip r:embed="rId9"/>
          <a:stretch>
            <a:fillRect/>
          </a:stretch>
        </p:blipFill>
        <p:spPr>
          <a:xfrm rot="1215453">
            <a:off x="5669977" y="4843425"/>
            <a:ext cx="1377542" cy="1746645"/>
          </a:xfrm>
          <a:prstGeom prst="rect">
            <a:avLst/>
          </a:prstGeom>
        </p:spPr>
      </p:pic>
      <p:pic>
        <p:nvPicPr>
          <p:cNvPr id="14" name="Picture 13">
            <a:extLst>
              <a:ext uri="{FF2B5EF4-FFF2-40B4-BE49-F238E27FC236}">
                <a16:creationId xmlns:a16="http://schemas.microsoft.com/office/drawing/2014/main" id="{F480CE79-58C8-C029-DC7E-AECFEDB8101E}"/>
              </a:ext>
            </a:extLst>
          </p:cNvPr>
          <p:cNvPicPr>
            <a:picLocks noChangeAspect="1"/>
          </p:cNvPicPr>
          <p:nvPr/>
        </p:nvPicPr>
        <p:blipFill>
          <a:blip r:embed="rId10"/>
          <a:stretch>
            <a:fillRect/>
          </a:stretch>
        </p:blipFill>
        <p:spPr>
          <a:xfrm>
            <a:off x="9962643" y="1143001"/>
            <a:ext cx="1848357" cy="4048784"/>
          </a:xfrm>
          <a:prstGeom prst="rect">
            <a:avLst/>
          </a:prstGeom>
        </p:spPr>
      </p:pic>
      <p:pic>
        <p:nvPicPr>
          <p:cNvPr id="11" name="Picture 10">
            <a:extLst>
              <a:ext uri="{FF2B5EF4-FFF2-40B4-BE49-F238E27FC236}">
                <a16:creationId xmlns:a16="http://schemas.microsoft.com/office/drawing/2014/main" id="{C9E140F8-0D78-A337-5D93-EEACEF12AC5C}"/>
              </a:ext>
            </a:extLst>
          </p:cNvPr>
          <p:cNvPicPr>
            <a:picLocks noChangeAspect="1"/>
          </p:cNvPicPr>
          <p:nvPr/>
        </p:nvPicPr>
        <p:blipFill>
          <a:blip r:embed="rId11"/>
          <a:stretch>
            <a:fillRect/>
          </a:stretch>
        </p:blipFill>
        <p:spPr>
          <a:xfrm>
            <a:off x="3048000" y="5144062"/>
            <a:ext cx="1692497" cy="1327683"/>
          </a:xfrm>
          <a:prstGeom prst="rect">
            <a:avLst/>
          </a:prstGeom>
        </p:spPr>
      </p:pic>
    </p:spTree>
    <p:extLst>
      <p:ext uri="{BB962C8B-B14F-4D97-AF65-F5344CB8AC3E}">
        <p14:creationId xmlns:p14="http://schemas.microsoft.com/office/powerpoint/2010/main" val="2570474973"/>
      </p:ext>
    </p:extLst>
  </p:cSld>
  <p:clrMapOvr>
    <a:masterClrMapping/>
  </p:clrMapOvr>
  <p:extLst>
    <p:ext uri="{6950BFC3-D8DA-4A85-94F7-54DA5524770B}">
      <p188:commentRel xmlns:p188="http://schemas.microsoft.com/office/powerpoint/2018/8/main" r:id="rId3"/>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at from a tree&#10;&#10;Description automatically generated">
            <a:extLst>
              <a:ext uri="{FF2B5EF4-FFF2-40B4-BE49-F238E27FC236}">
                <a16:creationId xmlns:a16="http://schemas.microsoft.com/office/drawing/2014/main" id="{AF9775F7-8836-398B-73F4-288E6BBAD701}"/>
              </a:ext>
            </a:extLst>
          </p:cNvPr>
          <p:cNvPicPr>
            <a:picLocks noChangeAspect="1"/>
          </p:cNvPicPr>
          <p:nvPr/>
        </p:nvPicPr>
        <p:blipFill rotWithShape="1">
          <a:blip r:embed="rId2"/>
          <a:srcRect t="15888" r="-756"/>
          <a:stretch/>
        </p:blipFill>
        <p:spPr>
          <a:xfrm>
            <a:off x="-1" y="0"/>
            <a:ext cx="6158689" cy="6858000"/>
          </a:xfrm>
          <a:prstGeom prst="rect">
            <a:avLst/>
          </a:prstGeom>
        </p:spPr>
      </p:pic>
      <p:sp>
        <p:nvSpPr>
          <p:cNvPr id="2" name="Text Placeholder 1">
            <a:extLst>
              <a:ext uri="{FF2B5EF4-FFF2-40B4-BE49-F238E27FC236}">
                <a16:creationId xmlns:a16="http://schemas.microsoft.com/office/drawing/2014/main" id="{95AE703A-A596-0348-8DB7-953154E25D3E}"/>
              </a:ext>
            </a:extLst>
          </p:cNvPr>
          <p:cNvSpPr>
            <a:spLocks noGrp="1"/>
          </p:cNvSpPr>
          <p:nvPr>
            <p:ph type="body" sz="quarter" idx="11"/>
          </p:nvPr>
        </p:nvSpPr>
        <p:spPr>
          <a:xfrm>
            <a:off x="6477000" y="381000"/>
            <a:ext cx="10504487" cy="448716"/>
          </a:xfrm>
        </p:spPr>
        <p:txBody>
          <a:bodyPr/>
          <a:lstStyle/>
          <a:p>
            <a:r>
              <a:rPr lang="en-US" dirty="0">
                <a:latin typeface="Arial" panose="020B0604020202020204" pitchFamily="34" charset="0"/>
                <a:cs typeface="Arial" panose="020B0604020202020204" pitchFamily="34" charset="0"/>
              </a:rPr>
              <a:t>Bats as Seed Dispersers – The How</a:t>
            </a:r>
          </a:p>
          <a:p>
            <a:endParaRPr lang="en-US" dirty="0">
              <a:latin typeface="Arial" panose="020B0604020202020204" pitchFamily="34" charset="0"/>
              <a:cs typeface="Arial" panose="020B0604020202020204" pitchFamily="34" charset="0"/>
            </a:endParaRPr>
          </a:p>
        </p:txBody>
      </p:sp>
      <p:sp>
        <p:nvSpPr>
          <p:cNvPr id="14" name="Text Placeholder 13">
            <a:extLst>
              <a:ext uri="{FF2B5EF4-FFF2-40B4-BE49-F238E27FC236}">
                <a16:creationId xmlns:a16="http://schemas.microsoft.com/office/drawing/2014/main" id="{BCFF81EF-1F39-5F43-8B16-6DDFF16785A8}"/>
              </a:ext>
            </a:extLst>
          </p:cNvPr>
          <p:cNvSpPr>
            <a:spLocks noGrp="1"/>
          </p:cNvSpPr>
          <p:nvPr>
            <p:ph type="body" sz="quarter" idx="15"/>
          </p:nvPr>
        </p:nvSpPr>
        <p:spPr>
          <a:xfrm>
            <a:off x="6477001" y="1066800"/>
            <a:ext cx="5399087" cy="1191603"/>
          </a:xfrm>
        </p:spPr>
        <p:txBody>
          <a:bodyPr/>
          <a:lstStyle/>
          <a:p>
            <a:pPr algn="l">
              <a:lnSpc>
                <a:spcPts val="2260"/>
              </a:lnSpc>
              <a:spcBef>
                <a:spcPts val="1500"/>
              </a:spcBef>
            </a:pPr>
            <a:r>
              <a:rPr lang="en-US" sz="1800" b="0" i="0" dirty="0">
                <a:effectLst/>
                <a:latin typeface="Arial" panose="020B0604020202020204" pitchFamily="34" charset="0"/>
                <a:ea typeface="Verdana" panose="020B0604030504040204" pitchFamily="34" charset="0"/>
                <a:cs typeface="Arial" panose="020B0604020202020204" pitchFamily="34" charset="0"/>
              </a:rPr>
              <a:t>Night-foraging fruit bats, on the other hand, often cover vast distances each night, and many of these species are quite willing to cross clearings and typically defecate in flight, scattering far more seeds than animals such as birds across cleared areas. Seeds dropped by bats can account for up to 95 percent of the first new growth.</a:t>
            </a:r>
          </a:p>
          <a:p>
            <a:pPr algn="l">
              <a:lnSpc>
                <a:spcPts val="2260"/>
              </a:lnSpc>
              <a:spcBef>
                <a:spcPts val="1500"/>
              </a:spcBef>
            </a:pPr>
            <a:r>
              <a:rPr lang="en-US" sz="1800" b="0" i="0" dirty="0">
                <a:effectLst/>
                <a:latin typeface="Arial" panose="020B0604020202020204" pitchFamily="34" charset="0"/>
                <a:ea typeface="Verdana" panose="020B0604030504040204" pitchFamily="34" charset="0"/>
                <a:cs typeface="Arial" panose="020B0604020202020204" pitchFamily="34" charset="0"/>
              </a:rPr>
              <a:t>This ability to transport seeds is highly crucial — as the conditions left by forest clearings are often hot, dry, and unwelcoming to many types of plants. The seeds dropped by bats are often from hardy pioneer plants, whose first growth serves as shelter and cover for more delicate plants.</a:t>
            </a:r>
          </a:p>
          <a:p>
            <a:pPr algn="l"/>
            <a:endParaRPr lang="en-US" sz="1800" b="0" i="0" dirty="0">
              <a:effectLst/>
              <a:latin typeface="Arial" panose="020B0604020202020204" pitchFamily="34" charset="0"/>
              <a:ea typeface="Verdana" panose="020B0604030504040204" pitchFamily="34" charset="0"/>
              <a:cs typeface="Arial" panose="020B0604020202020204" pitchFamily="34" charset="0"/>
            </a:endParaRPr>
          </a:p>
        </p:txBody>
      </p:sp>
      <p:sp>
        <p:nvSpPr>
          <p:cNvPr id="8" name="Content Placeholder 2">
            <a:extLst>
              <a:ext uri="{FF2B5EF4-FFF2-40B4-BE49-F238E27FC236}">
                <a16:creationId xmlns:a16="http://schemas.microsoft.com/office/drawing/2014/main" id="{3CCCB702-9146-C648-B86E-FB4FFE2B75D3}"/>
              </a:ext>
            </a:extLst>
          </p:cNvPr>
          <p:cNvSpPr txBox="1">
            <a:spLocks/>
          </p:cNvSpPr>
          <p:nvPr/>
        </p:nvSpPr>
        <p:spPr>
          <a:xfrm>
            <a:off x="304800" y="6141721"/>
            <a:ext cx="1807240" cy="5638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000" b="1" dirty="0" err="1">
                <a:solidFill>
                  <a:srgbClr val="21A6B5"/>
                </a:solidFill>
                <a:latin typeface="Arial" panose="020B0604020202020204" pitchFamily="34" charset="0"/>
                <a:cs typeface="Arial" panose="020B0604020202020204" pitchFamily="34" charset="0"/>
              </a:rPr>
              <a:t>Ryukyo</a:t>
            </a:r>
            <a:r>
              <a:rPr lang="en-US" sz="1000" b="1" dirty="0">
                <a:solidFill>
                  <a:srgbClr val="21A6B5"/>
                </a:solidFill>
                <a:latin typeface="Arial" panose="020B0604020202020204" pitchFamily="34" charset="0"/>
                <a:cs typeface="Arial" panose="020B0604020202020204" pitchFamily="34" charset="0"/>
              </a:rPr>
              <a:t> Flying Fox</a:t>
            </a:r>
            <a:br>
              <a:rPr lang="en-US" sz="1000" b="1" dirty="0">
                <a:solidFill>
                  <a:srgbClr val="21A6B5"/>
                </a:solidFill>
                <a:latin typeface="Arial" panose="020B0604020202020204" pitchFamily="34" charset="0"/>
                <a:cs typeface="Arial" panose="020B0604020202020204" pitchFamily="34" charset="0"/>
              </a:rPr>
            </a:br>
            <a:r>
              <a:rPr lang="en-US" sz="1000" b="1" dirty="0">
                <a:solidFill>
                  <a:srgbClr val="21A6B5"/>
                </a:solidFill>
                <a:latin typeface="Arial" panose="020B0604020202020204" pitchFamily="34" charset="0"/>
                <a:cs typeface="Arial" panose="020B0604020202020204" pitchFamily="34" charset="0"/>
              </a:rPr>
              <a:t>© </a:t>
            </a:r>
            <a:r>
              <a:rPr lang="en-US" sz="1000" b="1" dirty="0" err="1">
                <a:solidFill>
                  <a:srgbClr val="21A6B5"/>
                </a:solidFill>
                <a:latin typeface="Arial" panose="020B0604020202020204" pitchFamily="34" charset="0"/>
                <a:cs typeface="Arial" panose="020B0604020202020204" pitchFamily="34" charset="0"/>
              </a:rPr>
              <a:t>Yushi</a:t>
            </a:r>
            <a:r>
              <a:rPr lang="en-US" sz="1000" b="1" dirty="0">
                <a:solidFill>
                  <a:srgbClr val="21A6B5"/>
                </a:solidFill>
                <a:latin typeface="Arial" panose="020B0604020202020204" pitchFamily="34" charset="0"/>
                <a:cs typeface="Arial" panose="020B0604020202020204" pitchFamily="34" charset="0"/>
              </a:rPr>
              <a:t> &amp; Keiko </a:t>
            </a:r>
            <a:r>
              <a:rPr lang="en-US" sz="1000" b="1" dirty="0" err="1">
                <a:solidFill>
                  <a:srgbClr val="21A6B5"/>
                </a:solidFill>
                <a:latin typeface="Arial" panose="020B0604020202020204" pitchFamily="34" charset="0"/>
                <a:cs typeface="Arial" panose="020B0604020202020204" pitchFamily="34" charset="0"/>
              </a:rPr>
              <a:t>Osawa</a:t>
            </a:r>
            <a:endParaRPr lang="en-US" sz="1000" b="1" dirty="0">
              <a:solidFill>
                <a:srgbClr val="21A6B5"/>
              </a:solidFill>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D3FFEAD1-806B-0D9C-CDF4-B7A06828D5A1}"/>
              </a:ext>
            </a:extLst>
          </p:cNvPr>
          <p:cNvCxnSpPr>
            <a:cxnSpLocks/>
          </p:cNvCxnSpPr>
          <p:nvPr/>
        </p:nvCxnSpPr>
        <p:spPr>
          <a:xfrm>
            <a:off x="6542088" y="762000"/>
            <a:ext cx="5187155"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34470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at eating a banana flower&#10;&#10;Description automatically generated">
            <a:extLst>
              <a:ext uri="{FF2B5EF4-FFF2-40B4-BE49-F238E27FC236}">
                <a16:creationId xmlns:a16="http://schemas.microsoft.com/office/drawing/2014/main" id="{CA521C83-4E3D-042A-610C-EE0DC266A40D}"/>
              </a:ext>
            </a:extLst>
          </p:cNvPr>
          <p:cNvPicPr>
            <a:picLocks noChangeAspect="1"/>
          </p:cNvPicPr>
          <p:nvPr/>
        </p:nvPicPr>
        <p:blipFill rotWithShape="1">
          <a:blip r:embed="rId2"/>
          <a:srcRect l="1235" t="19666" b="6586"/>
          <a:stretch/>
        </p:blipFill>
        <p:spPr>
          <a:xfrm>
            <a:off x="6095999" y="0"/>
            <a:ext cx="6097421" cy="6858000"/>
          </a:xfrm>
          <a:prstGeom prst="rect">
            <a:avLst/>
          </a:prstGeom>
        </p:spPr>
      </p:pic>
      <p:sp>
        <p:nvSpPr>
          <p:cNvPr id="2" name="Text Placeholder 1">
            <a:extLst>
              <a:ext uri="{FF2B5EF4-FFF2-40B4-BE49-F238E27FC236}">
                <a16:creationId xmlns:a16="http://schemas.microsoft.com/office/drawing/2014/main" id="{95AE703A-A596-0348-8DB7-953154E25D3E}"/>
              </a:ext>
            </a:extLst>
          </p:cNvPr>
          <p:cNvSpPr>
            <a:spLocks noGrp="1"/>
          </p:cNvSpPr>
          <p:nvPr>
            <p:ph type="body" sz="quarter" idx="11"/>
          </p:nvPr>
        </p:nvSpPr>
        <p:spPr/>
        <p:txBody>
          <a:bodyPr/>
          <a:lstStyle/>
          <a:p>
            <a:r>
              <a:rPr lang="en-US" sz="2000" dirty="0">
                <a:latin typeface="Arial" panose="020B0604020202020204" pitchFamily="34" charset="0"/>
                <a:cs typeface="Arial" panose="020B0604020202020204" pitchFamily="34" charset="0"/>
              </a:rPr>
              <a:t>The Positive Environmental Impact</a:t>
            </a:r>
          </a:p>
        </p:txBody>
      </p:sp>
      <p:sp>
        <p:nvSpPr>
          <p:cNvPr id="14" name="Text Placeholder 13">
            <a:extLst>
              <a:ext uri="{FF2B5EF4-FFF2-40B4-BE49-F238E27FC236}">
                <a16:creationId xmlns:a16="http://schemas.microsoft.com/office/drawing/2014/main" id="{BCFF81EF-1F39-5F43-8B16-6DDFF16785A8}"/>
              </a:ext>
            </a:extLst>
          </p:cNvPr>
          <p:cNvSpPr>
            <a:spLocks noGrp="1"/>
          </p:cNvSpPr>
          <p:nvPr>
            <p:ph type="body" sz="quarter" idx="15"/>
          </p:nvPr>
        </p:nvSpPr>
        <p:spPr>
          <a:xfrm>
            <a:off x="315914" y="1066800"/>
            <a:ext cx="5399087" cy="1191603"/>
          </a:xfrm>
        </p:spPr>
        <p:txBody>
          <a:bodyPr/>
          <a:lstStyle/>
          <a:p>
            <a:pPr>
              <a:lnSpc>
                <a:spcPts val="2260"/>
              </a:lnSpc>
              <a:spcBef>
                <a:spcPts val="1500"/>
              </a:spcBef>
            </a:pPr>
            <a:r>
              <a:rPr lang="en-US" sz="1800" b="0" i="0" dirty="0">
                <a:effectLst/>
                <a:latin typeface="Arial" panose="020B0604020202020204" pitchFamily="34" charset="0"/>
                <a:ea typeface="Verdana" panose="020B0604030504040204" pitchFamily="34" charset="0"/>
                <a:cs typeface="Arial" panose="020B0604020202020204" pitchFamily="34" charset="0"/>
              </a:rPr>
              <a:t>Vast expanses of the world’s rainforest are cleared every year for logging, agriculture, ranching, and other uses. And fruit-eating bats are key players in restoring those vital forests.</a:t>
            </a:r>
          </a:p>
          <a:p>
            <a:pPr>
              <a:lnSpc>
                <a:spcPts val="2260"/>
              </a:lnSpc>
              <a:spcBef>
                <a:spcPts val="1500"/>
              </a:spcBef>
            </a:pPr>
            <a:r>
              <a:rPr lang="en-US" sz="1800" b="0" i="0" dirty="0">
                <a:effectLst/>
                <a:latin typeface="Arial" panose="020B0604020202020204" pitchFamily="34" charset="0"/>
                <a:ea typeface="Verdana" panose="020B0604030504040204" pitchFamily="34" charset="0"/>
                <a:cs typeface="Arial" panose="020B0604020202020204" pitchFamily="34" charset="0"/>
              </a:rPr>
              <a:t>Regenerating clear-cut forests is a complex natural process, one that requires seed-scattering by many animals besides bats. Many fruit-eating animals drop seeds back into the ground, but these droppings typically occur within proximity to where they live. </a:t>
            </a:r>
          </a:p>
          <a:p>
            <a:pPr>
              <a:lnSpc>
                <a:spcPts val="2260"/>
              </a:lnSpc>
            </a:pPr>
            <a:endParaRPr lang="en-US" sz="1800" b="0" i="0" dirty="0">
              <a:effectLst/>
              <a:latin typeface="Arial" panose="020B0604020202020204" pitchFamily="34" charset="0"/>
              <a:ea typeface="Verdana" panose="020B0604030504040204" pitchFamily="34" charset="0"/>
              <a:cs typeface="Arial" panose="020B0604020202020204" pitchFamily="34" charset="0"/>
            </a:endParaRPr>
          </a:p>
        </p:txBody>
      </p:sp>
      <p:sp>
        <p:nvSpPr>
          <p:cNvPr id="8" name="Content Placeholder 2">
            <a:extLst>
              <a:ext uri="{FF2B5EF4-FFF2-40B4-BE49-F238E27FC236}">
                <a16:creationId xmlns:a16="http://schemas.microsoft.com/office/drawing/2014/main" id="{3CCCB702-9146-C648-B86E-FB4FFE2B75D3}"/>
              </a:ext>
            </a:extLst>
          </p:cNvPr>
          <p:cNvSpPr txBox="1">
            <a:spLocks/>
          </p:cNvSpPr>
          <p:nvPr/>
        </p:nvSpPr>
        <p:spPr>
          <a:xfrm>
            <a:off x="6269960" y="6141721"/>
            <a:ext cx="2416840" cy="5638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000" b="1" dirty="0">
                <a:solidFill>
                  <a:srgbClr val="21A6B5"/>
                </a:solidFill>
                <a:latin typeface="Arial" panose="020B0604020202020204" pitchFamily="34" charset="0"/>
                <a:cs typeface="Arial" panose="020B0604020202020204" pitchFamily="34" charset="0"/>
              </a:rPr>
              <a:t>Lesser Long-tongued </a:t>
            </a:r>
            <a:r>
              <a:rPr lang="en-US" sz="1000" b="1" dirty="0" err="1">
                <a:solidFill>
                  <a:srgbClr val="21A6B5"/>
                </a:solidFill>
                <a:latin typeface="Arial" panose="020B0604020202020204" pitchFamily="34" charset="0"/>
                <a:cs typeface="Arial" panose="020B0604020202020204" pitchFamily="34" charset="0"/>
              </a:rPr>
              <a:t>Fruid</a:t>
            </a:r>
            <a:r>
              <a:rPr lang="en-US" sz="1000" b="1" dirty="0">
                <a:solidFill>
                  <a:srgbClr val="21A6B5"/>
                </a:solidFill>
                <a:latin typeface="Arial" panose="020B0604020202020204" pitchFamily="34" charset="0"/>
                <a:cs typeface="Arial" panose="020B0604020202020204" pitchFamily="34" charset="0"/>
              </a:rPr>
              <a:t> Bat</a:t>
            </a:r>
            <a:br>
              <a:rPr lang="en-US" sz="1000" b="1" dirty="0">
                <a:solidFill>
                  <a:srgbClr val="21A6B5"/>
                </a:solidFill>
                <a:latin typeface="Arial" panose="020B0604020202020204" pitchFamily="34" charset="0"/>
                <a:cs typeface="Arial" panose="020B0604020202020204" pitchFamily="34" charset="0"/>
              </a:rPr>
            </a:br>
            <a:r>
              <a:rPr lang="en-US" sz="1000" b="1" dirty="0">
                <a:solidFill>
                  <a:srgbClr val="21A6B5"/>
                </a:solidFill>
                <a:latin typeface="Arial" panose="020B0604020202020204" pitchFamily="34" charset="0"/>
                <a:cs typeface="Arial" panose="020B0604020202020204" pitchFamily="34" charset="0"/>
              </a:rPr>
              <a:t>© </a:t>
            </a:r>
            <a:r>
              <a:rPr lang="en-US" sz="1000" b="1" dirty="0" err="1">
                <a:solidFill>
                  <a:srgbClr val="21A6B5"/>
                </a:solidFill>
                <a:latin typeface="Arial" panose="020B0604020202020204" pitchFamily="34" charset="0"/>
                <a:cs typeface="Arial" panose="020B0604020202020204" pitchFamily="34" charset="0"/>
              </a:rPr>
              <a:t>Ch’ien</a:t>
            </a:r>
            <a:r>
              <a:rPr lang="en-US" sz="1000" b="1" dirty="0">
                <a:solidFill>
                  <a:srgbClr val="21A6B5"/>
                </a:solidFill>
                <a:latin typeface="Arial" panose="020B0604020202020204" pitchFamily="34" charset="0"/>
                <a:cs typeface="Arial" panose="020B0604020202020204" pitchFamily="34" charset="0"/>
              </a:rPr>
              <a:t> Lee Minden Pictures</a:t>
            </a:r>
          </a:p>
        </p:txBody>
      </p:sp>
    </p:spTree>
    <p:extLst>
      <p:ext uri="{BB962C8B-B14F-4D97-AF65-F5344CB8AC3E}">
        <p14:creationId xmlns:p14="http://schemas.microsoft.com/office/powerpoint/2010/main" val="13216398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394930E-FA36-27A3-E857-424E582FBA44}"/>
              </a:ext>
            </a:extLst>
          </p:cNvPr>
          <p:cNvSpPr/>
          <p:nvPr/>
        </p:nvSpPr>
        <p:spPr>
          <a:xfrm>
            <a:off x="0" y="0"/>
            <a:ext cx="6248400" cy="6858000"/>
          </a:xfrm>
          <a:prstGeom prst="rect">
            <a:avLst/>
          </a:prstGeom>
          <a:solidFill>
            <a:srgbClr val="02010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bat flying next to a moth&#10;&#10;Description automatically generated">
            <a:extLst>
              <a:ext uri="{FF2B5EF4-FFF2-40B4-BE49-F238E27FC236}">
                <a16:creationId xmlns:a16="http://schemas.microsoft.com/office/drawing/2014/main" id="{1C0951AE-A4E8-F630-3DE9-AEEEE3D2916B}"/>
              </a:ext>
            </a:extLst>
          </p:cNvPr>
          <p:cNvPicPr>
            <a:picLocks noChangeAspect="1"/>
          </p:cNvPicPr>
          <p:nvPr/>
        </p:nvPicPr>
        <p:blipFill rotWithShape="1">
          <a:blip r:embed="rId3"/>
          <a:srcRect l="21531" r="20203" b="12621"/>
          <a:stretch/>
        </p:blipFill>
        <p:spPr>
          <a:xfrm>
            <a:off x="5715000" y="0"/>
            <a:ext cx="6477001" cy="6858000"/>
          </a:xfrm>
          <a:prstGeom prst="rect">
            <a:avLst/>
          </a:prstGeom>
        </p:spPr>
      </p:pic>
      <p:sp>
        <p:nvSpPr>
          <p:cNvPr id="12" name="Text Placeholder 12">
            <a:extLst>
              <a:ext uri="{FF2B5EF4-FFF2-40B4-BE49-F238E27FC236}">
                <a16:creationId xmlns:a16="http://schemas.microsoft.com/office/drawing/2014/main" id="{700F2763-201E-2A8A-453B-2C15D87BFFB3}"/>
              </a:ext>
            </a:extLst>
          </p:cNvPr>
          <p:cNvSpPr>
            <a:spLocks noGrp="1"/>
          </p:cNvSpPr>
          <p:nvPr>
            <p:ph type="body" sz="quarter" idx="12"/>
          </p:nvPr>
        </p:nvSpPr>
        <p:spPr>
          <a:xfrm>
            <a:off x="327945" y="1208717"/>
            <a:ext cx="5539455" cy="4038599"/>
          </a:xfrm>
        </p:spPr>
        <p:txBody>
          <a:bodyPr/>
          <a:lstStyle/>
          <a:p>
            <a:pPr>
              <a:spcBef>
                <a:spcPts val="2200"/>
              </a:spcBef>
            </a:pPr>
            <a:r>
              <a:rPr lang="en-US" dirty="0">
                <a:latin typeface="Arial" panose="020B0604020202020204" pitchFamily="34" charset="0"/>
                <a:cs typeface="Arial" panose="020B0604020202020204" pitchFamily="34" charset="0"/>
              </a:rPr>
              <a:t>Bats are our most important natural predator of night-flying insects consuming mosquitoes, moths, beetles, crickets, and much more! </a:t>
            </a:r>
          </a:p>
          <a:p>
            <a:pPr>
              <a:spcBef>
                <a:spcPts val="2200"/>
              </a:spcBef>
            </a:pPr>
            <a:r>
              <a:rPr lang="en-US" dirty="0">
                <a:latin typeface="Arial" panose="020B0604020202020204" pitchFamily="34" charset="0"/>
                <a:cs typeface="Arial" panose="020B0604020202020204" pitchFamily="34" charset="0"/>
              </a:rPr>
              <a:t>Many of the insects are serious agricultural or forests pests, and other spread disease to humans or livestock. </a:t>
            </a:r>
          </a:p>
          <a:p>
            <a:pPr>
              <a:spcBef>
                <a:spcPts val="2200"/>
              </a:spcBef>
            </a:pPr>
            <a:endParaRPr lang="en-US" dirty="0">
              <a:latin typeface="Arial" panose="020B0604020202020204" pitchFamily="34" charset="0"/>
              <a:cs typeface="Arial" panose="020B0604020202020204" pitchFamily="34" charset="0"/>
            </a:endParaRPr>
          </a:p>
        </p:txBody>
      </p:sp>
      <p:sp>
        <p:nvSpPr>
          <p:cNvPr id="18" name="Text Placeholder 17">
            <a:extLst>
              <a:ext uri="{FF2B5EF4-FFF2-40B4-BE49-F238E27FC236}">
                <a16:creationId xmlns:a16="http://schemas.microsoft.com/office/drawing/2014/main" id="{B4587BCE-1196-0145-82A4-9600AE9E4AB4}"/>
              </a:ext>
            </a:extLst>
          </p:cNvPr>
          <p:cNvSpPr>
            <a:spLocks noGrp="1"/>
          </p:cNvSpPr>
          <p:nvPr>
            <p:ph type="body" sz="quarter" idx="11"/>
          </p:nvPr>
        </p:nvSpPr>
        <p:spPr/>
        <p:txBody>
          <a:bodyPr/>
          <a:lstStyle/>
          <a:p>
            <a:r>
              <a:rPr lang="en-US" sz="2000" dirty="0">
                <a:solidFill>
                  <a:srgbClr val="21A6B5"/>
                </a:solidFill>
                <a:latin typeface="Arial" panose="020B0604020202020204" pitchFamily="34" charset="0"/>
                <a:cs typeface="Arial" panose="020B0604020202020204" pitchFamily="34" charset="0"/>
              </a:rPr>
              <a:t>Bats Control Insect Population </a:t>
            </a:r>
            <a:r>
              <a:rPr lang="en-US" dirty="0">
                <a:solidFill>
                  <a:srgbClr val="21A6B5"/>
                </a:solidFill>
                <a:latin typeface="Arial" panose="020B0604020202020204" pitchFamily="34" charset="0"/>
                <a:cs typeface="Arial" panose="020B0604020202020204" pitchFamily="34" charset="0"/>
              </a:rPr>
              <a:t>–</a:t>
            </a:r>
            <a:r>
              <a:rPr lang="en-US" sz="2000" dirty="0">
                <a:solidFill>
                  <a:srgbClr val="21A6B5"/>
                </a:solidFill>
                <a:latin typeface="Arial" panose="020B0604020202020204" pitchFamily="34" charset="0"/>
                <a:cs typeface="Arial" panose="020B0604020202020204" pitchFamily="34" charset="0"/>
              </a:rPr>
              <a:t> The How</a:t>
            </a:r>
          </a:p>
        </p:txBody>
      </p:sp>
      <p:cxnSp>
        <p:nvCxnSpPr>
          <p:cNvPr id="6" name="Straight Connector 5">
            <a:extLst>
              <a:ext uri="{FF2B5EF4-FFF2-40B4-BE49-F238E27FC236}">
                <a16:creationId xmlns:a16="http://schemas.microsoft.com/office/drawing/2014/main" id="{F7CE2078-CD0D-FF0E-9D65-10138D077639}"/>
              </a:ext>
            </a:extLst>
          </p:cNvPr>
          <p:cNvCxnSpPr>
            <a:cxnSpLocks/>
          </p:cNvCxnSpPr>
          <p:nvPr/>
        </p:nvCxnSpPr>
        <p:spPr>
          <a:xfrm>
            <a:off x="392575" y="762000"/>
            <a:ext cx="11418425" cy="0"/>
          </a:xfrm>
          <a:prstGeom prst="line">
            <a:avLst/>
          </a:prstGeom>
          <a:ln w="41275">
            <a:solidFill>
              <a:srgbClr val="21A6B5"/>
            </a:solidFill>
          </a:ln>
        </p:spPr>
        <p:style>
          <a:lnRef idx="1">
            <a:schemeClr val="accent1"/>
          </a:lnRef>
          <a:fillRef idx="0">
            <a:schemeClr val="accent1"/>
          </a:fillRef>
          <a:effectRef idx="0">
            <a:schemeClr val="accent1"/>
          </a:effectRef>
          <a:fontRef idx="minor">
            <a:schemeClr val="tx1"/>
          </a:fontRef>
        </p:style>
      </p:cxnSp>
      <p:sp>
        <p:nvSpPr>
          <p:cNvPr id="16" name="Content Placeholder 2">
            <a:extLst>
              <a:ext uri="{FF2B5EF4-FFF2-40B4-BE49-F238E27FC236}">
                <a16:creationId xmlns:a16="http://schemas.microsoft.com/office/drawing/2014/main" id="{D0A1593B-7731-6B95-CF97-071B7866DB89}"/>
              </a:ext>
            </a:extLst>
          </p:cNvPr>
          <p:cNvSpPr txBox="1">
            <a:spLocks/>
          </p:cNvSpPr>
          <p:nvPr/>
        </p:nvSpPr>
        <p:spPr>
          <a:xfrm>
            <a:off x="10003760" y="6141721"/>
            <a:ext cx="1807240" cy="5638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00000"/>
              </a:lnSpc>
              <a:buNone/>
            </a:pPr>
            <a:r>
              <a:rPr lang="en-US" sz="1000" b="1" dirty="0">
                <a:solidFill>
                  <a:srgbClr val="21A6B5"/>
                </a:solidFill>
                <a:latin typeface="Arial" panose="020B0604020202020204" pitchFamily="34" charset="0"/>
                <a:cs typeface="Arial" panose="020B0604020202020204" pitchFamily="34" charset="0"/>
              </a:rPr>
              <a:t>Little Brown Bat</a:t>
            </a:r>
            <a:br>
              <a:rPr lang="en-US" sz="1000" b="1" dirty="0">
                <a:solidFill>
                  <a:srgbClr val="21A6B5"/>
                </a:solidFill>
                <a:latin typeface="Arial" panose="020B0604020202020204" pitchFamily="34" charset="0"/>
                <a:cs typeface="Arial" panose="020B0604020202020204" pitchFamily="34" charset="0"/>
              </a:rPr>
            </a:br>
            <a:r>
              <a:rPr lang="en-US" sz="1000" b="1" dirty="0">
                <a:solidFill>
                  <a:srgbClr val="21A6B5"/>
                </a:solidFill>
                <a:latin typeface="Arial" panose="020B0604020202020204" pitchFamily="34" charset="0"/>
                <a:cs typeface="Arial" panose="020B0604020202020204" pitchFamily="34" charset="0"/>
              </a:rPr>
              <a:t>© Michael Durham</a:t>
            </a:r>
          </a:p>
        </p:txBody>
      </p:sp>
    </p:spTree>
    <p:extLst>
      <p:ext uri="{BB962C8B-B14F-4D97-AF65-F5344CB8AC3E}">
        <p14:creationId xmlns:p14="http://schemas.microsoft.com/office/powerpoint/2010/main" val="35996312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B4587BCE-1196-0145-82A4-9600AE9E4AB4}"/>
              </a:ext>
            </a:extLst>
          </p:cNvPr>
          <p:cNvSpPr>
            <a:spLocks noGrp="1"/>
          </p:cNvSpPr>
          <p:nvPr>
            <p:ph type="body" sz="quarter" idx="11"/>
          </p:nvPr>
        </p:nvSpPr>
        <p:spPr/>
        <p:txBody>
          <a:bodyPr/>
          <a:lstStyle/>
          <a:p>
            <a:r>
              <a:rPr lang="en-US" sz="2000" dirty="0">
                <a:latin typeface="Arial" panose="020B0604020202020204" pitchFamily="34" charset="0"/>
                <a:cs typeface="Arial" panose="020B0604020202020204" pitchFamily="34" charset="0"/>
              </a:rPr>
              <a:t>Bats Control Insect Population</a:t>
            </a:r>
            <a:r>
              <a:rPr lang="en-US" dirty="0">
                <a:latin typeface="Arial" panose="020B0604020202020204" pitchFamily="34" charset="0"/>
                <a:cs typeface="Arial" panose="020B0604020202020204" pitchFamily="34" charset="0"/>
              </a:rPr>
              <a:t> – </a:t>
            </a:r>
            <a:r>
              <a:rPr lang="en-US" sz="2000" dirty="0">
                <a:latin typeface="Arial" panose="020B0604020202020204" pitchFamily="34" charset="0"/>
                <a:cs typeface="Arial" panose="020B0604020202020204" pitchFamily="34" charset="0"/>
              </a:rPr>
              <a:t>The How</a:t>
            </a:r>
          </a:p>
        </p:txBody>
      </p:sp>
      <p:sp>
        <p:nvSpPr>
          <p:cNvPr id="5" name="Text Placeholder 13">
            <a:extLst>
              <a:ext uri="{FF2B5EF4-FFF2-40B4-BE49-F238E27FC236}">
                <a16:creationId xmlns:a16="http://schemas.microsoft.com/office/drawing/2014/main" id="{2B7E6C8F-7D69-4E27-8F92-F6FABDC6B40C}"/>
              </a:ext>
            </a:extLst>
          </p:cNvPr>
          <p:cNvSpPr txBox="1">
            <a:spLocks/>
          </p:cNvSpPr>
          <p:nvPr/>
        </p:nvSpPr>
        <p:spPr>
          <a:xfrm>
            <a:off x="2254058" y="1066800"/>
            <a:ext cx="3613342" cy="281940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b="0" i="0" kern="1200">
                <a:solidFill>
                  <a:schemeClr val="tx1"/>
                </a:solidFill>
                <a:latin typeface="ITC Avant Garde Pro Bk" panose="020B0502020202020204" pitchFamily="34" charset="77"/>
                <a:ea typeface="+mn-ea"/>
                <a:cs typeface="+mn-cs"/>
              </a:defRPr>
            </a:lvl1pPr>
            <a:lvl2pPr marL="685800" indent="-228600" algn="l" defTabSz="914400" rtl="0" eaLnBrk="1" latinLnBrk="0" hangingPunct="1">
              <a:lnSpc>
                <a:spcPct val="90000"/>
              </a:lnSpc>
              <a:spcBef>
                <a:spcPts val="500"/>
              </a:spcBef>
              <a:buFontTx/>
              <a:buBlip>
                <a:blip r:embed="rId3"/>
              </a:buBlip>
              <a:defRPr sz="1800" b="0" i="0" kern="1200">
                <a:solidFill>
                  <a:schemeClr val="tx1"/>
                </a:solidFill>
                <a:latin typeface="ITC Avant Garde Pro Bk" panose="020B0502020202020204" pitchFamily="34" charset="77"/>
                <a:ea typeface="+mn-ea"/>
                <a:cs typeface="+mn-cs"/>
              </a:defRPr>
            </a:lvl2pPr>
            <a:lvl3pPr marL="1143000" indent="-228600" algn="l" defTabSz="914400" rtl="0" eaLnBrk="1" latinLnBrk="0" hangingPunct="1">
              <a:lnSpc>
                <a:spcPct val="90000"/>
              </a:lnSpc>
              <a:spcBef>
                <a:spcPts val="500"/>
              </a:spcBef>
              <a:buClr>
                <a:srgbClr val="21A6B5"/>
              </a:buClr>
              <a:buFont typeface="Arial" panose="020B0604020202020204" pitchFamily="34" charset="0"/>
              <a:buChar char="•"/>
              <a:defRPr sz="1400" b="0" i="0" kern="1200">
                <a:solidFill>
                  <a:schemeClr val="tx1"/>
                </a:solidFill>
                <a:latin typeface="ITC Avant Garde Pro Bk" panose="020B0502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260"/>
              </a:lnSpc>
              <a:spcBef>
                <a:spcPts val="1500"/>
              </a:spcBef>
            </a:pPr>
            <a:r>
              <a:rPr lang="en-US" dirty="0">
                <a:latin typeface="Arial" panose="020B0604020202020204" pitchFamily="34" charset="0"/>
                <a:cs typeface="Arial" panose="020B0604020202020204" pitchFamily="34" charset="0"/>
              </a:rPr>
              <a:t>The 20 million Mexican Free-tailed Bats at Bracken Cave in Central Texas help target an especially damaging pest called the Corn Earworm Moth (aka cotton bollworm, tomato fruit</a:t>
            </a:r>
          </a:p>
        </p:txBody>
      </p:sp>
      <p:pic>
        <p:nvPicPr>
          <p:cNvPr id="3" name="Picture 2" descr="A large flock of birds flying over a cave&#10;&#10;Description automatically generated">
            <a:extLst>
              <a:ext uri="{FF2B5EF4-FFF2-40B4-BE49-F238E27FC236}">
                <a16:creationId xmlns:a16="http://schemas.microsoft.com/office/drawing/2014/main" id="{048859F0-B5BF-8678-43AD-D73B3DF76207}"/>
              </a:ext>
            </a:extLst>
          </p:cNvPr>
          <p:cNvPicPr>
            <a:picLocks noChangeAspect="1"/>
          </p:cNvPicPr>
          <p:nvPr/>
        </p:nvPicPr>
        <p:blipFill rotWithShape="1">
          <a:blip r:embed="rId4"/>
          <a:srcRect l="30612" r="14987" b="7482"/>
          <a:stretch/>
        </p:blipFill>
        <p:spPr>
          <a:xfrm>
            <a:off x="6109138" y="-8233"/>
            <a:ext cx="6093601" cy="6866233"/>
          </a:xfrm>
          <a:prstGeom prst="rect">
            <a:avLst/>
          </a:prstGeom>
        </p:spPr>
      </p:pic>
      <p:cxnSp>
        <p:nvCxnSpPr>
          <p:cNvPr id="4" name="Straight Connector 3">
            <a:extLst>
              <a:ext uri="{FF2B5EF4-FFF2-40B4-BE49-F238E27FC236}">
                <a16:creationId xmlns:a16="http://schemas.microsoft.com/office/drawing/2014/main" id="{ECD081AF-0B0E-44FA-49BA-113697B0E21C}"/>
              </a:ext>
            </a:extLst>
          </p:cNvPr>
          <p:cNvCxnSpPr>
            <a:cxnSpLocks/>
          </p:cNvCxnSpPr>
          <p:nvPr/>
        </p:nvCxnSpPr>
        <p:spPr>
          <a:xfrm>
            <a:off x="451645" y="762000"/>
            <a:ext cx="5187155"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sp>
        <p:nvSpPr>
          <p:cNvPr id="7" name="Content Placeholder 2">
            <a:extLst>
              <a:ext uri="{FF2B5EF4-FFF2-40B4-BE49-F238E27FC236}">
                <a16:creationId xmlns:a16="http://schemas.microsoft.com/office/drawing/2014/main" id="{0FC1D2E4-1F97-2936-1240-858C62B94C13}"/>
              </a:ext>
            </a:extLst>
          </p:cNvPr>
          <p:cNvSpPr txBox="1">
            <a:spLocks/>
          </p:cNvSpPr>
          <p:nvPr/>
        </p:nvSpPr>
        <p:spPr>
          <a:xfrm>
            <a:off x="6400800" y="6141721"/>
            <a:ext cx="1807240" cy="5638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000" b="1" dirty="0">
                <a:solidFill>
                  <a:schemeClr val="bg1"/>
                </a:solidFill>
                <a:latin typeface="Arial" panose="020B0604020202020204" pitchFamily="34" charset="0"/>
                <a:cs typeface="Arial" panose="020B0604020202020204" pitchFamily="34" charset="0"/>
              </a:rPr>
              <a:t>Bracken Cave</a:t>
            </a:r>
            <a:br>
              <a:rPr lang="en-US" sz="1000" b="1" dirty="0">
                <a:solidFill>
                  <a:schemeClr val="bg1"/>
                </a:solidFill>
                <a:latin typeface="Arial" panose="020B0604020202020204" pitchFamily="34" charset="0"/>
                <a:cs typeface="Arial" panose="020B0604020202020204" pitchFamily="34" charset="0"/>
              </a:rPr>
            </a:br>
            <a:r>
              <a:rPr lang="en-US" sz="1000" b="1" dirty="0">
                <a:solidFill>
                  <a:schemeClr val="bg1"/>
                </a:solidFill>
                <a:latin typeface="Arial" panose="020B0604020202020204" pitchFamily="34" charset="0"/>
                <a:cs typeface="Arial" panose="020B0604020202020204" pitchFamily="34" charset="0"/>
              </a:rPr>
              <a:t>© Jonathan Alonzo </a:t>
            </a:r>
          </a:p>
        </p:txBody>
      </p:sp>
      <p:pic>
        <p:nvPicPr>
          <p:cNvPr id="8" name="Picture 7">
            <a:extLst>
              <a:ext uri="{FF2B5EF4-FFF2-40B4-BE49-F238E27FC236}">
                <a16:creationId xmlns:a16="http://schemas.microsoft.com/office/drawing/2014/main" id="{884EB20E-B3FF-D903-CE4F-94748AC40BC1}"/>
              </a:ext>
            </a:extLst>
          </p:cNvPr>
          <p:cNvPicPr>
            <a:picLocks noChangeAspect="1"/>
          </p:cNvPicPr>
          <p:nvPr/>
        </p:nvPicPr>
        <p:blipFill>
          <a:blip r:embed="rId5"/>
          <a:stretch>
            <a:fillRect/>
          </a:stretch>
        </p:blipFill>
        <p:spPr>
          <a:xfrm rot="767009">
            <a:off x="337091" y="978077"/>
            <a:ext cx="1608443" cy="1569685"/>
          </a:xfrm>
          <a:prstGeom prst="rect">
            <a:avLst/>
          </a:prstGeom>
        </p:spPr>
      </p:pic>
      <p:sp>
        <p:nvSpPr>
          <p:cNvPr id="15" name="TextBox 14">
            <a:extLst>
              <a:ext uri="{FF2B5EF4-FFF2-40B4-BE49-F238E27FC236}">
                <a16:creationId xmlns:a16="http://schemas.microsoft.com/office/drawing/2014/main" id="{C08B662A-360F-D519-E2DF-E2410EDB77B0}"/>
              </a:ext>
            </a:extLst>
          </p:cNvPr>
          <p:cNvSpPr txBox="1"/>
          <p:nvPr/>
        </p:nvSpPr>
        <p:spPr>
          <a:xfrm>
            <a:off x="299546" y="2827012"/>
            <a:ext cx="5339254" cy="3700372"/>
          </a:xfrm>
          <a:prstGeom prst="rect">
            <a:avLst/>
          </a:prstGeom>
          <a:noFill/>
        </p:spPr>
        <p:txBody>
          <a:bodyPr wrap="square">
            <a:spAutoFit/>
          </a:bodyPr>
          <a:lstStyle/>
          <a:p>
            <a:pPr>
              <a:lnSpc>
                <a:spcPts val="2260"/>
              </a:lnSpc>
              <a:spcBef>
                <a:spcPts val="1500"/>
              </a:spcBef>
            </a:pPr>
            <a:r>
              <a:rPr lang="en-US" dirty="0">
                <a:latin typeface="Arial" panose="020B0604020202020204" pitchFamily="34" charset="0"/>
                <a:cs typeface="Arial" panose="020B0604020202020204" pitchFamily="34" charset="0"/>
              </a:rPr>
              <a:t>worm, etc.), that attacks a host of commercial plants from artichokes to watermelons.</a:t>
            </a:r>
          </a:p>
          <a:p>
            <a:pPr>
              <a:lnSpc>
                <a:spcPts val="2260"/>
              </a:lnSpc>
              <a:spcBef>
                <a:spcPts val="1500"/>
              </a:spcBef>
            </a:pPr>
            <a:r>
              <a:rPr lang="en-US" dirty="0">
                <a:latin typeface="Arial" panose="020B0604020202020204" pitchFamily="34" charset="0"/>
                <a:cs typeface="Arial" panose="020B0604020202020204" pitchFamily="34" charset="0"/>
              </a:rPr>
              <a:t>How many insects do you think 20 million bats can eat in a night or a month? We know that one mother Mexican free-tailed bat can eat approximately 10 grams of insects (equal to the weight of two nickels) in a night. That doesn’t sound like much, but for the whole colony it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actually adds up to 220 tons of insects – the approximate weight of 55 elephants!</a:t>
            </a:r>
          </a:p>
          <a:p>
            <a:pPr>
              <a:lnSpc>
                <a:spcPts val="2260"/>
              </a:lnSpc>
              <a:spcBef>
                <a:spcPts val="1500"/>
              </a:spcBef>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8206836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6414</TotalTime>
  <Words>931</Words>
  <Application>Microsoft Macintosh PowerPoint</Application>
  <PresentationFormat>Widescreen</PresentationFormat>
  <Paragraphs>63</Paragraphs>
  <Slides>14</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ITC Avant Garde Pro Md</vt:lpstr>
      <vt:lpstr>ITC Avant Garde Pro Bk</vt:lpstr>
      <vt:lpstr>Calibri</vt:lpstr>
      <vt:lpstr>Arial</vt:lpstr>
      <vt:lpstr>Foundry Gridnik ExtraBold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RISING UP  TO END BAT EXTINCTIONS WORLDWIDE </dc:title>
  <dc:creator>Tiffany Liller</dc:creator>
  <cp:lastModifiedBy>Elizabeth Moran</cp:lastModifiedBy>
  <cp:revision>82</cp:revision>
  <dcterms:created xsi:type="dcterms:W3CDTF">2020-01-05T21:24:49Z</dcterms:created>
  <dcterms:modified xsi:type="dcterms:W3CDTF">2024-08-06T14:54:44Z</dcterms:modified>
</cp:coreProperties>
</file>