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71" r:id="rId3"/>
    <p:sldId id="273" r:id="rId4"/>
    <p:sldId id="274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75" r:id="rId13"/>
    <p:sldId id="287" r:id="rId14"/>
    <p:sldId id="289" r:id="rId15"/>
    <p:sldId id="290" r:id="rId16"/>
    <p:sldId id="288" r:id="rId17"/>
    <p:sldId id="277" r:id="rId18"/>
    <p:sldId id="291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279" r:id="rId27"/>
  </p:sldIdLst>
  <p:sldSz cx="12192000" cy="6858000"/>
  <p:notesSz cx="6858000" cy="9144000"/>
  <p:embeddedFontLst>
    <p:embeddedFont>
      <p:font typeface="Foundry Gridnik ExtraBold" panose="02000000000000000000" pitchFamily="2" charset="77"/>
      <p:bold r:id="rId29"/>
      <p:italic r:id="rId30"/>
      <p:boldItalic r:id="rId31"/>
    </p:embeddedFont>
    <p:embeddedFont>
      <p:font typeface="ITC Avant Garde Pro Bk" panose="020B0502020202020204" pitchFamily="34" charset="77"/>
      <p:regular r:id="rId32"/>
    </p:embeddedFont>
    <p:embeddedFont>
      <p:font typeface="ITC Avant Garde Pro Md" panose="020B0602020202020204" pitchFamily="34" charset="77"/>
      <p:regular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pos="7440" userDrawn="1">
          <p15:clr>
            <a:srgbClr val="A4A3A4"/>
          </p15:clr>
        </p15:guide>
        <p15:guide id="4" pos="240" userDrawn="1">
          <p15:clr>
            <a:srgbClr val="A4A3A4"/>
          </p15:clr>
        </p15:guide>
        <p15:guide id="5" orient="horz" pos="816" userDrawn="1">
          <p15:clr>
            <a:srgbClr val="A4A3A4"/>
          </p15:clr>
        </p15:guide>
        <p15:guide id="6" pos="3984" userDrawn="1">
          <p15:clr>
            <a:srgbClr val="A4A3A4"/>
          </p15:clr>
        </p15:guide>
        <p15:guide id="7" orient="horz" pos="2544" userDrawn="1">
          <p15:clr>
            <a:srgbClr val="A4A3A4"/>
          </p15:clr>
        </p15:guide>
        <p15:guide id="8" orient="horz" pos="2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102"/>
    <a:srgbClr val="21A6B5"/>
    <a:srgbClr val="000200"/>
    <a:srgbClr val="1F127A"/>
    <a:srgbClr val="000000"/>
    <a:srgbClr val="F4F4F6"/>
    <a:srgbClr val="7F7F7F"/>
    <a:srgbClr val="F74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67"/>
    <p:restoredTop sz="94602"/>
  </p:normalViewPr>
  <p:slideViewPr>
    <p:cSldViewPr snapToObjects="1">
      <p:cViewPr varScale="1">
        <p:scale>
          <a:sx n="111" d="100"/>
          <a:sy n="111" d="100"/>
        </p:scale>
        <p:origin x="360" y="200"/>
      </p:cViewPr>
      <p:guideLst>
        <p:guide orient="horz" pos="4176"/>
        <p:guide pos="7680"/>
        <p:guide pos="7440"/>
        <p:guide pos="240"/>
        <p:guide orient="horz" pos="816"/>
        <p:guide pos="3984"/>
        <p:guide orient="horz" pos="2544"/>
        <p:guide orient="horz"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0710D-2CED-864C-9BEE-EEB267EBF7D4}" type="datetimeFigureOut">
              <a:rPr lang="en-US" smtClean="0"/>
              <a:t>9/19/24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4336-2172-A343-8FF8-E28EAE14E8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31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85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49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905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63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68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009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079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58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3869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56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248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473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703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37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046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64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67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3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365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114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78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6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4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95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16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/>
            <a:r>
              <a:rPr lang="en-US" sz="2800" dirty="0"/>
              <a:t>Header</a:t>
            </a:r>
            <a:endParaRPr lang="en-US" dirty="0"/>
          </a:p>
        </p:txBody>
      </p:sp>
      <p:sp>
        <p:nvSpPr>
          <p:cNvPr id="38" name="Text Placeholder 32">
            <a:extLst>
              <a:ext uri="{FF2B5EF4-FFF2-40B4-BE49-F238E27FC236}">
                <a16:creationId xmlns:a16="http://schemas.microsoft.com/office/drawing/2014/main" id="{B6785A59-A5BA-5F43-A359-531755069AC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8447087" cy="434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/>
            <a:r>
              <a:rPr lang="en-US" dirty="0"/>
              <a:t>Body Copy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64524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/>
            <a:r>
              <a:rPr lang="en-US" sz="2800" dirty="0"/>
              <a:t>Header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78BC3ED-7B3B-C647-88D9-02088AFE3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1638" y="1748967"/>
            <a:ext cx="5157787" cy="368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6B609AA2-A314-3F49-AFF1-56242B574A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5780087" cy="434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/>
            <a:r>
              <a:rPr lang="en-US" dirty="0"/>
              <a:t>Body Copy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87864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5322426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48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4" y="990599"/>
            <a:ext cx="5399088" cy="6011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/>
            <a:r>
              <a:rPr lang="en-US" sz="2800" dirty="0"/>
              <a:t>Header</a:t>
            </a:r>
            <a:endParaRPr lang="en-US" dirty="0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066D8449-14EF-F342-8C8B-5EA3FA461A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4" y="1752599"/>
            <a:ext cx="5399087" cy="434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/>
            <a:r>
              <a:rPr lang="en-US" dirty="0"/>
              <a:t>Body Copy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D0D5CBE2-10CD-A649-A2DD-03185950AD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8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083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6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QyuWbNrX3v4?feature=oembed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R1iYXXaKvDE?feature=oembed" TargetMode="External"/><Relationship Id="rId5" Type="http://schemas.openxmlformats.org/officeDocument/2006/relationships/image" Target="../media/image7.emf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hyperlink" Target="https://www.bbc.com/news/av/health-15363976" TargetMode="Externa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SUGFZH9EVDA?feature=oembed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1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at flying in the water&#10;&#10;Description automatically generated">
            <a:extLst>
              <a:ext uri="{FF2B5EF4-FFF2-40B4-BE49-F238E27FC236}">
                <a16:creationId xmlns:a16="http://schemas.microsoft.com/office/drawing/2014/main" id="{79A1C20F-B1E8-E51D-8FE9-21EB1EC80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"/>
            <a:ext cx="12192000" cy="6858000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769" y="5864739"/>
            <a:ext cx="2374831" cy="6122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A3D2FF-541C-6D34-1697-465E03A0704E}"/>
              </a:ext>
            </a:extLst>
          </p:cNvPr>
          <p:cNvSpPr txBox="1"/>
          <p:nvPr/>
        </p:nvSpPr>
        <p:spPr>
          <a:xfrm>
            <a:off x="457200" y="448613"/>
            <a:ext cx="8534400" cy="145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880"/>
              </a:lnSpc>
            </a:pPr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BIOMIMICRY </a:t>
            </a:r>
            <a:b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BATS</a:t>
            </a:r>
          </a:p>
        </p:txBody>
      </p:sp>
    </p:spTree>
    <p:extLst>
      <p:ext uri="{BB962C8B-B14F-4D97-AF65-F5344CB8AC3E}">
        <p14:creationId xmlns:p14="http://schemas.microsoft.com/office/powerpoint/2010/main" val="589605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6F6807-ECF8-8403-CB72-262B65124CE4}"/>
              </a:ext>
            </a:extLst>
          </p:cNvPr>
          <p:cNvSpPr>
            <a:spLocks/>
          </p:cNvSpPr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21A6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93A2A9-ABDF-C4D0-98E5-B464A8BD45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462" t="17620" b="47906"/>
          <a:stretch/>
        </p:blipFill>
        <p:spPr>
          <a:xfrm flipH="1">
            <a:off x="7086600" y="3429000"/>
            <a:ext cx="5105400" cy="3429000"/>
          </a:xfrm>
          <a:prstGeom prst="rect">
            <a:avLst/>
          </a:prstGeom>
        </p:spPr>
      </p:pic>
      <p:pic>
        <p:nvPicPr>
          <p:cNvPr id="3" name="Online Media 6" descr="Robo-Bat Flaps Like the Real Thing">
            <a:hlinkClick r:id="" action="ppaction://media"/>
            <a:extLst>
              <a:ext uri="{FF2B5EF4-FFF2-40B4-BE49-F238E27FC236}">
                <a16:creationId xmlns:a16="http://schemas.microsoft.com/office/drawing/2014/main" id="{053581D3-D350-D92C-9F32-21FEFFD31D2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559909" y="1224056"/>
            <a:ext cx="9067800" cy="512330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Introducing … the Robo-Bat!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792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6F6807-ECF8-8403-CB72-262B65124CE4}"/>
              </a:ext>
            </a:extLst>
          </p:cNvPr>
          <p:cNvSpPr>
            <a:spLocks/>
          </p:cNvSpPr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21A6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Online Media 5" descr="Meet Ro-bat, Brown University's Robotic Bat Wing">
            <a:hlinkClick r:id="" action="ppaction://media"/>
            <a:extLst>
              <a:ext uri="{FF2B5EF4-FFF2-40B4-BE49-F238E27FC236}">
                <a16:creationId xmlns:a16="http://schemas.microsoft.com/office/drawing/2014/main" id="{B8185DC7-B04E-8524-1408-1A0EE70E42F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59909" y="1224056"/>
            <a:ext cx="9067800" cy="51233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93A2A9-ABDF-C4D0-98E5-B464A8BD450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8462" t="17620" b="47906"/>
          <a:stretch/>
        </p:blipFill>
        <p:spPr>
          <a:xfrm flipH="1">
            <a:off x="7086600" y="3429000"/>
            <a:ext cx="5105400" cy="342900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Engineering Behind the Robo-Bat …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83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D27A4B8-B634-4DE8-308B-4EDEF0C884B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3428999"/>
            <a:ext cx="12192000" cy="3429001"/>
            <a:chOff x="0" y="3428999"/>
            <a:chExt cx="12192000" cy="3429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96F6807-ECF8-8403-CB72-262B65124C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3429000"/>
              <a:ext cx="12192000" cy="3429000"/>
            </a:xfrm>
            <a:prstGeom prst="rect">
              <a:avLst/>
            </a:prstGeom>
            <a:solidFill>
              <a:srgbClr val="21A6B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993A2A9-ABDF-C4D0-98E5-B464A8BD450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3"/>
            <a:srcRect l="48462" t="17620" b="47907"/>
            <a:stretch/>
          </p:blipFill>
          <p:spPr>
            <a:xfrm flipH="1">
              <a:off x="7086600" y="3428999"/>
              <a:ext cx="5105400" cy="3429001"/>
            </a:xfrm>
            <a:prstGeom prst="rect">
              <a:avLst/>
            </a:prstGeom>
          </p:spPr>
        </p:pic>
      </p:grpSp>
      <p:pic>
        <p:nvPicPr>
          <p:cNvPr id="2" name="Picture 1" descr="A plane flying in the air&#10;&#10;Description automatically generated">
            <a:extLst>
              <a:ext uri="{FF2B5EF4-FFF2-40B4-BE49-F238E27FC236}">
                <a16:creationId xmlns:a16="http://schemas.microsoft.com/office/drawing/2014/main" id="{E020CAC2-C52E-CF84-BB90-E6779BAC6C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3" b="7750"/>
          <a:stretch/>
        </p:blipFill>
        <p:spPr>
          <a:xfrm>
            <a:off x="390285" y="1963590"/>
            <a:ext cx="5695191" cy="3217782"/>
          </a:xfrm>
          <a:prstGeom prst="rect">
            <a:avLst/>
          </a:prstGeom>
        </p:spPr>
      </p:pic>
      <p:pic>
        <p:nvPicPr>
          <p:cNvPr id="3" name="Picture 2" descr="A picture containing indoor, small, sitting, black&#10;&#10;Description automatically generated">
            <a:extLst>
              <a:ext uri="{FF2B5EF4-FFF2-40B4-BE49-F238E27FC236}">
                <a16:creationId xmlns:a16="http://schemas.microsoft.com/office/drawing/2014/main" id="{EE82E340-118F-D6B6-023D-772B44DFF7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810" y="1954401"/>
            <a:ext cx="5720503" cy="3217783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689" y="1066800"/>
            <a:ext cx="7538911" cy="685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already have small machines that fly …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Using Biomimicry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8F7B97E7-ADCE-1736-2A02-EAF17D82F694}"/>
              </a:ext>
            </a:extLst>
          </p:cNvPr>
          <p:cNvSpPr txBox="1">
            <a:spLocks/>
          </p:cNvSpPr>
          <p:nvPr/>
        </p:nvSpPr>
        <p:spPr>
          <a:xfrm>
            <a:off x="309689" y="5573034"/>
            <a:ext cx="6700711" cy="67536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rgbClr val="7F7F7F"/>
                </a:solidFill>
                <a:latin typeface="ITC Avant Garde Pro Md" panose="020B06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but our learning about bats helps us build better flying machines!</a:t>
            </a:r>
          </a:p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58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build machines that are safer and use less energy!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“Bat Bots” can be used in search and rescue missions to help save people.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else could the Robo-Bats be used to either help people, animals, or the environment? Discuss as a class.</a:t>
            </a: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can we use the Robo-Bat for?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4175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183799E-F673-74DB-CD88-E4ADD33167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313"/>
          <a:stretch/>
        </p:blipFill>
        <p:spPr>
          <a:xfrm>
            <a:off x="6095998" y="0"/>
            <a:ext cx="6096002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C4AE79F-CF75-F28B-3EBE-F0477374679B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20358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Lesser Short Nosed Fruit Bat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Ch’ien</a:t>
            </a: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Lee Minden Pictures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426046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learned about one way the wings of a bat can inspire us. Discuss other ways the structure of a bat’s wings could be used.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86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at lying on a leaf&#10;&#10;Description automatically generated">
            <a:extLst>
              <a:ext uri="{FF2B5EF4-FFF2-40B4-BE49-F238E27FC236}">
                <a16:creationId xmlns:a16="http://schemas.microsoft.com/office/drawing/2014/main" id="{4624234A-1B92-7DA1-F9EF-4230515324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20" r="25901"/>
          <a:stretch/>
        </p:blipFill>
        <p:spPr>
          <a:xfrm>
            <a:off x="6095999" y="0"/>
            <a:ext cx="6096002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Biomimicry: Your Turn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C4AE79F-CF75-F28B-3EBE-F0477374679B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20358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Northern Yellow Bat</a:t>
            </a:r>
            <a:b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Durham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4260462"/>
          </a:xfrm>
        </p:spPr>
        <p:txBody>
          <a:bodyPr/>
          <a:lstStyle/>
          <a:p>
            <a:pPr algn="l">
              <a:spcBef>
                <a:spcPts val="2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You learned about echolocating canes and watches, and the Robo-bat. </a:t>
            </a:r>
          </a:p>
          <a:p>
            <a:pPr algn="l">
              <a:spcBef>
                <a:spcPts val="2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Can you think of another way to help people or solve a problem that is inspired by bats? </a:t>
            </a:r>
          </a:p>
          <a:p>
            <a:pPr algn="l">
              <a:spcBef>
                <a:spcPts val="2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Do you have an idea for a bat-inspired invention? </a:t>
            </a:r>
          </a:p>
          <a:p>
            <a:pPr algn="l">
              <a:spcBef>
                <a:spcPts val="2200"/>
              </a:spcBef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141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5EC8EE4-ADAA-7E08-9C2F-68ACA8C04435}"/>
              </a:ext>
            </a:extLst>
          </p:cNvPr>
          <p:cNvSpPr/>
          <p:nvPr/>
        </p:nvSpPr>
        <p:spPr>
          <a:xfrm>
            <a:off x="0" y="-31376"/>
            <a:ext cx="4191000" cy="6910829"/>
          </a:xfrm>
          <a:prstGeom prst="rect">
            <a:avLst/>
          </a:prstGeom>
          <a:solidFill>
            <a:srgbClr val="000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bat flying in the dark&#10;&#10;Description automatically generated">
            <a:extLst>
              <a:ext uri="{FF2B5EF4-FFF2-40B4-BE49-F238E27FC236}">
                <a16:creationId xmlns:a16="http://schemas.microsoft.com/office/drawing/2014/main" id="{ADA47A62-D848-6371-0F69-03B590AB90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61" t="16169" r="24222" b="21666"/>
          <a:stretch/>
        </p:blipFill>
        <p:spPr>
          <a:xfrm>
            <a:off x="1209641" y="-31377"/>
            <a:ext cx="10982359" cy="6910815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You Make?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66800"/>
            <a:ext cx="4408486" cy="1066800"/>
          </a:xfrm>
        </p:spPr>
        <p:txBody>
          <a:bodyPr/>
          <a:lstStyle/>
          <a:p>
            <a:pPr algn="l">
              <a:spcBef>
                <a:spcPts val="2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To help you get inspired, let’s learn/review information about bats! </a:t>
            </a:r>
          </a:p>
          <a:p>
            <a:pPr algn="l">
              <a:spcBef>
                <a:spcPts val="2200"/>
              </a:spcBef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339359" y="6141721"/>
            <a:ext cx="18072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Townsend’s Big Eared Bat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J Scott </a:t>
            </a:r>
            <a:r>
              <a:rPr lang="en-US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Altenbach</a:t>
            </a:r>
            <a:endParaRPr lang="en-US" sz="1000" b="1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F798B-C692-CC41-8B98-05CCA2C2AD5C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4103225" cy="0"/>
          </a:xfrm>
          <a:prstGeom prst="line">
            <a:avLst/>
          </a:prstGeom>
          <a:ln w="412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2095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A white background with snow&#10;&#10;Description automatically generated">
            <a:extLst>
              <a:ext uri="{FF2B5EF4-FFF2-40B4-BE49-F238E27FC236}">
                <a16:creationId xmlns:a16="http://schemas.microsoft.com/office/drawing/2014/main" id="{87162234-8D63-FD3F-BE99-6A5F0CA491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3" b="29271"/>
          <a:stretch/>
        </p:blipFill>
        <p:spPr>
          <a:xfrm>
            <a:off x="8709" y="0"/>
            <a:ext cx="12192000" cy="685800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Review! Bats: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AA19140F-86F8-98FA-30B0-EFCF36763A60}"/>
              </a:ext>
            </a:extLst>
          </p:cNvPr>
          <p:cNvSpPr txBox="1"/>
          <p:nvPr/>
        </p:nvSpPr>
        <p:spPr>
          <a:xfrm>
            <a:off x="296319" y="2135787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wings to fly</a:t>
            </a:r>
          </a:p>
          <a:p>
            <a:pPr algn="ctr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2B37F6-8BCA-0076-FEBE-7F97AB04FF62}"/>
              </a:ext>
            </a:extLst>
          </p:cNvPr>
          <p:cNvSpPr txBox="1"/>
          <p:nvPr/>
        </p:nvSpPr>
        <p:spPr>
          <a:xfrm>
            <a:off x="3274804" y="2135787"/>
            <a:ext cx="2579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sharp teeth to eat and protect themselves</a:t>
            </a:r>
          </a:p>
          <a:p>
            <a:pPr algn="ctr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B7382F-E03F-6418-87B0-CD77D773A9A1}"/>
              </a:ext>
            </a:extLst>
          </p:cNvPr>
          <p:cNvSpPr txBox="1"/>
          <p:nvPr/>
        </p:nvSpPr>
        <p:spPr>
          <a:xfrm>
            <a:off x="6253289" y="2135787"/>
            <a:ext cx="2579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fur to keep warm</a:t>
            </a:r>
          </a:p>
          <a:p>
            <a:pPr algn="ctr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D6C73E-9EE3-9832-99AA-3C33AEE1DEF9}"/>
              </a:ext>
            </a:extLst>
          </p:cNvPr>
          <p:cNvSpPr txBox="1"/>
          <p:nvPr/>
        </p:nvSpPr>
        <p:spPr>
          <a:xfrm>
            <a:off x="9231775" y="2135787"/>
            <a:ext cx="2579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big ears to hear and the tragus inside front of the ear</a:t>
            </a:r>
          </a:p>
          <a:p>
            <a:pPr algn="ctr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8BD7F6-81A5-6310-783A-058160252397}"/>
              </a:ext>
            </a:extLst>
          </p:cNvPr>
          <p:cNvSpPr txBox="1"/>
          <p:nvPr/>
        </p:nvSpPr>
        <p:spPr>
          <a:xfrm>
            <a:off x="296319" y="4040742"/>
            <a:ext cx="25792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Sleep and fly in large groups for protection (flying) and warmth (sleeping)</a:t>
            </a:r>
          </a:p>
          <a:p>
            <a:pPr algn="ctr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92ADD7-296C-78EE-1825-03ECDFE25D1B}"/>
              </a:ext>
            </a:extLst>
          </p:cNvPr>
          <p:cNvSpPr txBox="1"/>
          <p:nvPr/>
        </p:nvSpPr>
        <p:spPr>
          <a:xfrm>
            <a:off x="3274804" y="4040742"/>
            <a:ext cx="25792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Sleep upside down (to hide, have good sleeping spots, and to be able to fly away quickly)</a:t>
            </a:r>
          </a:p>
          <a:p>
            <a:pPr algn="ctr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0724F8-7F49-0051-79E2-E80135E3257A}"/>
              </a:ext>
            </a:extLst>
          </p:cNvPr>
          <p:cNvSpPr txBox="1"/>
          <p:nvPr/>
        </p:nvSpPr>
        <p:spPr>
          <a:xfrm>
            <a:off x="6253289" y="4040742"/>
            <a:ext cx="2579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Nose leaf for echolocation</a:t>
            </a:r>
          </a:p>
          <a:p>
            <a:pPr algn="ctr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01CDB8-AF90-6A24-B9D4-986B47073F24}"/>
              </a:ext>
            </a:extLst>
          </p:cNvPr>
          <p:cNvSpPr txBox="1"/>
          <p:nvPr/>
        </p:nvSpPr>
        <p:spPr>
          <a:xfrm>
            <a:off x="9231775" y="4040742"/>
            <a:ext cx="25792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calcar used to control the tail membrane while flying </a:t>
            </a:r>
          </a:p>
          <a:p>
            <a:pPr algn="ctr"/>
            <a:endParaRPr lang="en-US" b="1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74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bats under a wall&#10;&#10;Description automatically generated">
            <a:extLst>
              <a:ext uri="{FF2B5EF4-FFF2-40B4-BE49-F238E27FC236}">
                <a16:creationId xmlns:a16="http://schemas.microsoft.com/office/drawing/2014/main" id="{8B2DA5A0-1378-4AB3-A2BC-238229AE6D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47" t="20000" r="15294"/>
          <a:stretch/>
        </p:blipFill>
        <p:spPr>
          <a:xfrm>
            <a:off x="6095998" y="-1"/>
            <a:ext cx="6096002" cy="684655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Bats Inspire You?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4260462"/>
          </a:xfrm>
        </p:spPr>
        <p:txBody>
          <a:bodyPr/>
          <a:lstStyle/>
          <a:p>
            <a:pPr algn="l">
              <a:spcBef>
                <a:spcPts val="2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Can you think of your own invention inspired by bats?</a:t>
            </a:r>
          </a:p>
          <a:p>
            <a:pPr algn="l">
              <a:spcBef>
                <a:spcPts val="2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Design one now!</a:t>
            </a:r>
          </a:p>
          <a:p>
            <a:pPr algn="l">
              <a:spcBef>
                <a:spcPts val="2200"/>
              </a:spcBef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C4AE79F-CF75-F28B-3EBE-F0477374679B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20358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Mexican Free-Tailed Bats</a:t>
            </a:r>
            <a:b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Brian Keeley</a:t>
            </a:r>
          </a:p>
        </p:txBody>
      </p:sp>
    </p:spTree>
    <p:extLst>
      <p:ext uri="{BB962C8B-B14F-4D97-AF65-F5344CB8AC3E}">
        <p14:creationId xmlns:p14="http://schemas.microsoft.com/office/powerpoint/2010/main" val="965151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4260462"/>
          </a:xfrm>
        </p:spPr>
        <p:txBody>
          <a:bodyPr/>
          <a:lstStyle/>
          <a:p>
            <a:pPr algn="l">
              <a:spcBef>
                <a:spcPts val="2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Use the Engineering Design Process to guide you.</a:t>
            </a:r>
          </a:p>
          <a:p>
            <a:pPr algn="l">
              <a:spcBef>
                <a:spcPts val="2200"/>
              </a:spcBef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diagram of a process&#10;&#10;Description automatically generated">
            <a:extLst>
              <a:ext uri="{FF2B5EF4-FFF2-40B4-BE49-F238E27FC236}">
                <a16:creationId xmlns:a16="http://schemas.microsoft.com/office/drawing/2014/main" id="{F1B2034A-E448-9C55-2EFC-C306DA8A7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152400"/>
            <a:ext cx="67056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18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B807C61-7353-EEC5-0540-F838AA6C7ABA}"/>
              </a:ext>
            </a:extLst>
          </p:cNvPr>
          <p:cNvSpPr/>
          <p:nvPr/>
        </p:nvSpPr>
        <p:spPr>
          <a:xfrm>
            <a:off x="6095999" y="12192"/>
            <a:ext cx="6095999" cy="2168429"/>
          </a:xfrm>
          <a:prstGeom prst="rect">
            <a:avLst/>
          </a:prstGeom>
          <a:solidFill>
            <a:srgbClr val="02010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Biomimicry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635029"/>
            <a:ext cx="5399088" cy="1066800"/>
          </a:xfrm>
        </p:spPr>
        <p:txBody>
          <a:bodyPr/>
          <a:lstStyle/>
          <a:p>
            <a:pPr algn="l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When we design things that mimic animals or plants, it is called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biomimicry!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FF81EF-1F39-5F43-8B16-6DDFF16785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399087" cy="1191603"/>
          </a:xfrm>
        </p:spPr>
        <p:txBody>
          <a:bodyPr/>
          <a:lstStyle/>
          <a:p>
            <a:pPr algn="l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Humans often look to nature to solve problems.</a:t>
            </a:r>
          </a:p>
        </p:txBody>
      </p:sp>
      <p:pic>
        <p:nvPicPr>
          <p:cNvPr id="5" name="Picture 4" descr="A close-up of a bat&#10;&#10;Description automatically generated">
            <a:extLst>
              <a:ext uri="{FF2B5EF4-FFF2-40B4-BE49-F238E27FC236}">
                <a16:creationId xmlns:a16="http://schemas.microsoft.com/office/drawing/2014/main" id="{BDB257C7-F5EC-A4EA-8AC2-ABDDAD7830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64" r="2364"/>
          <a:stretch/>
        </p:blipFill>
        <p:spPr>
          <a:xfrm>
            <a:off x="6095999" y="1718035"/>
            <a:ext cx="6096000" cy="513996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6269960" y="323418"/>
            <a:ext cx="18072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Vampire Bat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Jose Gabriel Martinez </a:t>
            </a:r>
          </a:p>
        </p:txBody>
      </p:sp>
    </p:spTree>
    <p:extLst>
      <p:ext uri="{BB962C8B-B14F-4D97-AF65-F5344CB8AC3E}">
        <p14:creationId xmlns:p14="http://schemas.microsoft.com/office/powerpoint/2010/main" val="148228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the problem: </a:t>
            </a:r>
            <a:r>
              <a:rPr lang="en-US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an invention inspired by bats.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Criterion and constraints: </a:t>
            </a:r>
            <a:r>
              <a:rPr lang="en-US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(Fill out by teacher before the start of project.)</a:t>
            </a: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530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4" t="34334" r="22725" b="98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may need time to research some of their questions or wonderings before they go to the next step.</a:t>
            </a: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464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Sketch and label your design. </a:t>
            </a:r>
            <a:b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 minutes)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designs with group. Explain why you used the materials. (10 minutes)</a:t>
            </a: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Imagine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234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4" t="34334" r="22725" b="98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collaborative team design using one idea from each member. 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member can come up to get teacher approval of your plan and to gather the materials.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15 minutes.</a:t>
            </a: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3650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4" t="34334" r="22725" b="98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20 minutes to build your first prototype and test.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and retest: </a:t>
            </a:r>
            <a:r>
              <a:rPr lang="en-US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have time, </a:t>
            </a:r>
            <a:br>
              <a:rPr lang="en-US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0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redesign, rebuild, and retest. Remember to sketch and label your improvements in your new design.</a:t>
            </a: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 and Test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5226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1676400"/>
            <a:ext cx="7227887" cy="449580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should share their inventions with others and have a class discussion with the following questions.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What worked well?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What didn’t work well?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How would you improve your design?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What did you learn or discover             about________?</a:t>
            </a: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Communicate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7729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at flying in the water&#10;&#10;Description automatically generated">
            <a:extLst>
              <a:ext uri="{FF2B5EF4-FFF2-40B4-BE49-F238E27FC236}">
                <a16:creationId xmlns:a16="http://schemas.microsoft.com/office/drawing/2014/main" id="{63C4269E-94D8-2F39-9DBD-2494F8449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"/>
            <a:ext cx="12192000" cy="6858000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2531" y="5864739"/>
            <a:ext cx="2374831" cy="6122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CE98BA-C375-7D02-E49D-ABBE20F7B9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38" y="6091767"/>
            <a:ext cx="533400" cy="3852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EDB900-B0E5-38B3-7964-0028CDE87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809" y="6166347"/>
            <a:ext cx="1627077" cy="1802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B26628-A7D3-608F-1AF9-D67F55B3B653}"/>
              </a:ext>
            </a:extLst>
          </p:cNvPr>
          <p:cNvSpPr txBox="1"/>
          <p:nvPr/>
        </p:nvSpPr>
        <p:spPr>
          <a:xfrm>
            <a:off x="440686" y="5648577"/>
            <a:ext cx="1801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more:</a:t>
            </a:r>
          </a:p>
        </p:txBody>
      </p:sp>
    </p:spTree>
    <p:extLst>
      <p:ext uri="{BB962C8B-B14F-4D97-AF65-F5344CB8AC3E}">
        <p14:creationId xmlns:p14="http://schemas.microsoft.com/office/powerpoint/2010/main" val="757245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understanding BATS’ bodies and behaviors help us build things to help people?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so, what body parts and behaviors could inspire us?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as a class.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Question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474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at flying next to a moth&#10;&#10;Description automatically generated">
            <a:extLst>
              <a:ext uri="{FF2B5EF4-FFF2-40B4-BE49-F238E27FC236}">
                <a16:creationId xmlns:a16="http://schemas.microsoft.com/office/drawing/2014/main" id="{972FC225-2BF9-5582-98F0-319F82219D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258" r="19983"/>
          <a:stretch/>
        </p:blipFill>
        <p:spPr>
          <a:xfrm>
            <a:off x="6095999" y="0"/>
            <a:ext cx="6096002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Echolocation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1066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Breaking Down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Echolocation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69" y="2140338"/>
            <a:ext cx="5103431" cy="24226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Sounds come from the bat’s MOUTH.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sounds hits an object. 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sounds echo back to the bat’s EARS.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this sound echo, the bat knows the location of the object!</a:t>
            </a:r>
          </a:p>
          <a:p>
            <a:pPr lvl="1">
              <a:lnSpc>
                <a:spcPct val="10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C4AE79F-CF75-F28B-3EBE-F0477374679B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18072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Little Brown Bat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Durham</a:t>
            </a:r>
          </a:p>
        </p:txBody>
      </p:sp>
    </p:spTree>
    <p:extLst>
      <p:ext uri="{BB962C8B-B14F-4D97-AF65-F5344CB8AC3E}">
        <p14:creationId xmlns:p14="http://schemas.microsoft.com/office/powerpoint/2010/main" val="2919662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knowing about echolocation help us build better devices to help people with limited sight?</a:t>
            </a:r>
          </a:p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as a class.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Question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4533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E03206F-3637-F27A-FBC5-FB8A05E9F1BD}"/>
              </a:ext>
            </a:extLst>
          </p:cNvPr>
          <p:cNvSpPr/>
          <p:nvPr/>
        </p:nvSpPr>
        <p:spPr>
          <a:xfrm>
            <a:off x="6095998" y="0"/>
            <a:ext cx="6096001" cy="6858000"/>
          </a:xfrm>
          <a:prstGeom prst="rect">
            <a:avLst/>
          </a:prstGeom>
          <a:solidFill>
            <a:srgbClr val="21A6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42A6D86-1B4D-EFF3-5F6D-036F9743FA4F}"/>
              </a:ext>
            </a:extLst>
          </p:cNvPr>
          <p:cNvPicPr/>
          <p:nvPr/>
        </p:nvPicPr>
        <p:blipFill rotWithShape="1">
          <a:blip r:embed="rId3"/>
          <a:srcRect l="48462" t="17620" b="47907"/>
          <a:stretch/>
        </p:blipFill>
        <p:spPr>
          <a:xfrm flipH="1">
            <a:off x="7086600" y="3428999"/>
            <a:ext cx="5105400" cy="342900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Echolocation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73538"/>
            <a:ext cx="5399088" cy="1066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would a cane have to do to echolocate? Discuss.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69" y="2140338"/>
            <a:ext cx="5103431" cy="7420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cane mimics bat echolocation to help people who are blind to get around!</a:t>
            </a: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BB8D7FCC-AC29-F093-6AF7-E748D50558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4724400"/>
            <a:ext cx="5399088" cy="1232367"/>
          </a:xfrm>
        </p:spPr>
        <p:txBody>
          <a:bodyPr/>
          <a:lstStyle/>
          <a:p>
            <a:pPr>
              <a:lnSpc>
                <a:spcPts val="236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Click to watch:</a:t>
            </a:r>
          </a:p>
          <a:p>
            <a:pPr>
              <a:lnSpc>
                <a:spcPts val="2360"/>
              </a:lnSpc>
            </a:pPr>
            <a:r>
              <a:rPr lang="en-US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</a:t>
            </a:r>
            <a:r>
              <a:rPr lang="en-US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www.bbc.com</a:t>
            </a:r>
            <a:r>
              <a:rPr lang="en-US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/news/av/health-15363976</a:t>
            </a:r>
            <a:endParaRPr lang="en-US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54AB9A39-588C-5568-7120-94ACFA4A7F5A}"/>
              </a:ext>
            </a:extLst>
          </p:cNvPr>
          <p:cNvSpPr txBox="1">
            <a:spLocks/>
          </p:cNvSpPr>
          <p:nvPr/>
        </p:nvSpPr>
        <p:spPr>
          <a:xfrm>
            <a:off x="306769" y="2930141"/>
            <a:ext cx="5103431" cy="6790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cane sends off signals and “vibrates” when something is in front of it. </a:t>
            </a: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F059AABD-EB58-0998-4489-94CC788485B0}"/>
              </a:ext>
            </a:extLst>
          </p:cNvPr>
          <p:cNvSpPr txBox="1">
            <a:spLocks/>
          </p:cNvSpPr>
          <p:nvPr/>
        </p:nvSpPr>
        <p:spPr>
          <a:xfrm>
            <a:off x="306769" y="3753705"/>
            <a:ext cx="5103431" cy="7420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Then the person knows to avoid the object!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C84793A-EDD9-1C39-CBCC-8AA8BE1A65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1713614"/>
            <a:ext cx="6096001" cy="343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8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6F6807-ECF8-8403-CB72-262B65124CE4}"/>
              </a:ext>
            </a:extLst>
          </p:cNvPr>
          <p:cNvSpPr>
            <a:spLocks/>
          </p:cNvSpPr>
          <p:nvPr/>
        </p:nvSpPr>
        <p:spPr>
          <a:xfrm>
            <a:off x="0" y="5090644"/>
            <a:ext cx="12192000" cy="1767356"/>
          </a:xfrm>
          <a:prstGeom prst="rect">
            <a:avLst/>
          </a:prstGeom>
          <a:solidFill>
            <a:srgbClr val="21A6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93A2A9-ABDF-C4D0-98E5-B464A8BD45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462" t="34325" b="47907"/>
          <a:stretch/>
        </p:blipFill>
        <p:spPr>
          <a:xfrm flipH="1">
            <a:off x="7086600" y="5090644"/>
            <a:ext cx="5105400" cy="1767356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Echolocating Watch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4D51C10B-414C-3314-2DD8-512A922B60EB}"/>
              </a:ext>
            </a:extLst>
          </p:cNvPr>
          <p:cNvSpPr txBox="1">
            <a:spLocks/>
          </p:cNvSpPr>
          <p:nvPr/>
        </p:nvSpPr>
        <p:spPr>
          <a:xfrm>
            <a:off x="315915" y="1066800"/>
            <a:ext cx="1970086" cy="44958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5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36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Watch the video to learn about a watch inspired by echolocation!</a:t>
            </a:r>
          </a:p>
          <a:p>
            <a:pPr>
              <a:lnSpc>
                <a:spcPts val="236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helps people who are blind navigate in a way similar to bats!</a:t>
            </a:r>
          </a:p>
          <a:p>
            <a:pPr>
              <a:lnSpc>
                <a:spcPct val="100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(Device Helps Blind 'See' Like a Bat” from Associated Press)</a:t>
            </a:r>
          </a:p>
          <a:p>
            <a:pPr>
              <a:lnSpc>
                <a:spcPct val="100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Online Media 10" descr="Device Helps Blind 'See' Like a Bat">
            <a:hlinkClick r:id="" action="ppaction://media"/>
            <a:extLst>
              <a:ext uri="{FF2B5EF4-FFF2-40B4-BE49-F238E27FC236}">
                <a16:creationId xmlns:a16="http://schemas.microsoft.com/office/drawing/2014/main" id="{3E1826FC-FD63-647D-E21A-62090F38320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731625" y="1201860"/>
            <a:ext cx="9067800" cy="512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86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82055" y="2133600"/>
            <a:ext cx="7227887" cy="3063240"/>
          </a:xfrm>
        </p:spPr>
        <p:txBody>
          <a:bodyPr/>
          <a:lstStyle/>
          <a:p>
            <a:pPr>
              <a:spcBef>
                <a:spcPts val="2200"/>
              </a:spcBef>
            </a:pPr>
            <a:r>
              <a:rPr lang="en-US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learned about two ways echolocation can be used. Discuss other ways echolocation could be used.</a:t>
            </a:r>
          </a:p>
          <a:p>
            <a:pPr>
              <a:spcBef>
                <a:spcPts val="2200"/>
              </a:spcBef>
            </a:pPr>
            <a:endParaRPr lang="en-US" dirty="0">
              <a:solidFill>
                <a:srgbClr val="1F12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249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at flying in the dark&#10;&#10;Description automatically generated">
            <a:extLst>
              <a:ext uri="{FF2B5EF4-FFF2-40B4-BE49-F238E27FC236}">
                <a16:creationId xmlns:a16="http://schemas.microsoft.com/office/drawing/2014/main" id="{EFF107AD-D8CB-9A98-69BB-499D5C1F7E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58" b="4646"/>
          <a:stretch/>
        </p:blipFill>
        <p:spPr>
          <a:xfrm flipH="1">
            <a:off x="3581397" y="-31377"/>
            <a:ext cx="8610599" cy="691081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5EC8EE4-ADAA-7E08-9C2F-68ACA8C04435}"/>
              </a:ext>
            </a:extLst>
          </p:cNvPr>
          <p:cNvSpPr/>
          <p:nvPr/>
        </p:nvSpPr>
        <p:spPr>
          <a:xfrm>
            <a:off x="0" y="-31376"/>
            <a:ext cx="4191000" cy="6910829"/>
          </a:xfrm>
          <a:prstGeom prst="rect">
            <a:avLst/>
          </a:prstGeom>
          <a:solidFill>
            <a:srgbClr val="000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Question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66800"/>
            <a:ext cx="4191000" cy="1066800"/>
          </a:xfrm>
        </p:spPr>
        <p:txBody>
          <a:bodyPr/>
          <a:lstStyle/>
          <a:p>
            <a:pPr algn="l">
              <a:spcBef>
                <a:spcPts val="2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Can we mimic bats’ unique wings to make a helpful invention?</a:t>
            </a:r>
          </a:p>
          <a:p>
            <a:pPr algn="l">
              <a:spcBef>
                <a:spcPts val="2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 as a class.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339359" y="6141721"/>
            <a:ext cx="18072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Townsend’s Big Eared Bat</a:t>
            </a:r>
            <a:b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J Scott </a:t>
            </a:r>
            <a:r>
              <a:rPr lang="en-US" sz="1000" b="1" dirty="0" err="1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Altenbach</a:t>
            </a:r>
            <a:endParaRPr lang="en-US" sz="1000" b="1" dirty="0">
              <a:solidFill>
                <a:srgbClr val="21A6B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F798B-C692-CC41-8B98-05CCA2C2AD5C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3798425" cy="0"/>
          </a:xfrm>
          <a:prstGeom prst="line">
            <a:avLst/>
          </a:prstGeom>
          <a:ln w="412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9722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6160</TotalTime>
  <Words>873</Words>
  <Application>Microsoft Macintosh PowerPoint</Application>
  <PresentationFormat>Widescreen</PresentationFormat>
  <Paragraphs>141</Paragraphs>
  <Slides>26</Slides>
  <Notes>23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ITC Avant Garde Pro Bk</vt:lpstr>
      <vt:lpstr>Calibri</vt:lpstr>
      <vt:lpstr>Foundry Gridnik ExtraBold</vt:lpstr>
      <vt:lpstr>ITC Avant Garde Pro Md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RISING UP  TO END BAT EXTINCTIONS WORLDWIDE </dc:title>
  <dc:creator>Tiffany Liller</dc:creator>
  <cp:lastModifiedBy>Elizabeth Moran</cp:lastModifiedBy>
  <cp:revision>76</cp:revision>
  <dcterms:created xsi:type="dcterms:W3CDTF">2020-01-05T21:24:49Z</dcterms:created>
  <dcterms:modified xsi:type="dcterms:W3CDTF">2024-09-19T16:12:07Z</dcterms:modified>
</cp:coreProperties>
</file>