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2"/>
  </p:notesMasterIdLst>
  <p:sldIdLst>
    <p:sldId id="256" r:id="rId2"/>
    <p:sldId id="271" r:id="rId3"/>
    <p:sldId id="273" r:id="rId4"/>
    <p:sldId id="300" r:id="rId5"/>
    <p:sldId id="301" r:id="rId6"/>
    <p:sldId id="302" r:id="rId7"/>
    <p:sldId id="280" r:id="rId8"/>
    <p:sldId id="274" r:id="rId9"/>
    <p:sldId id="303" r:id="rId10"/>
    <p:sldId id="279" r:id="rId11"/>
  </p:sldIdLst>
  <p:sldSz cx="12192000" cy="6858000"/>
  <p:notesSz cx="6858000" cy="9144000"/>
  <p:embeddedFontLst>
    <p:embeddedFont>
      <p:font typeface="Foundry Gridnik ExtraBold" panose="02000000000000000000" pitchFamily="2" charset="77"/>
      <p:bold r:id="rId13"/>
      <p:italic r:id="rId14"/>
      <p:boldItalic r:id="rId15"/>
    </p:embeddedFont>
    <p:embeddedFont>
      <p:font typeface="ITC Avant Garde Pro Bk" panose="020B0502020202020204" pitchFamily="34" charset="77"/>
      <p:regular r:id="rId16"/>
    </p:embeddedFont>
    <p:embeddedFont>
      <p:font typeface="ITC Avant Garde Pro Md" panose="020B0602020202020204" pitchFamily="34" charset="77"/>
      <p:regular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76" userDrawn="1">
          <p15:clr>
            <a:srgbClr val="A4A3A4"/>
          </p15:clr>
        </p15:guide>
        <p15:guide id="2" pos="7680" userDrawn="1">
          <p15:clr>
            <a:srgbClr val="A4A3A4"/>
          </p15:clr>
        </p15:guide>
        <p15:guide id="3" pos="7440" userDrawn="1">
          <p15:clr>
            <a:srgbClr val="A4A3A4"/>
          </p15:clr>
        </p15:guide>
        <p15:guide id="4" pos="240" userDrawn="1">
          <p15:clr>
            <a:srgbClr val="A4A3A4"/>
          </p15:clr>
        </p15:guide>
        <p15:guide id="5" orient="horz" pos="816" userDrawn="1">
          <p15:clr>
            <a:srgbClr val="A4A3A4"/>
          </p15:clr>
        </p15:guide>
        <p15:guide id="6" pos="3984" userDrawn="1">
          <p15:clr>
            <a:srgbClr val="A4A3A4"/>
          </p15:clr>
        </p15:guide>
        <p15:guide id="7" orient="horz" pos="2544" userDrawn="1">
          <p15:clr>
            <a:srgbClr val="A4A3A4"/>
          </p15:clr>
        </p15:guide>
        <p15:guide id="8" orient="horz" pos="28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A6B5"/>
    <a:srgbClr val="000200"/>
    <a:srgbClr val="1F127A"/>
    <a:srgbClr val="000000"/>
    <a:srgbClr val="020102"/>
    <a:srgbClr val="F4F4F6"/>
    <a:srgbClr val="7F7F7F"/>
    <a:srgbClr val="F74A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75"/>
    <p:restoredTop sz="94354"/>
  </p:normalViewPr>
  <p:slideViewPr>
    <p:cSldViewPr snapToObjects="1">
      <p:cViewPr varScale="1">
        <p:scale>
          <a:sx n="120" d="100"/>
          <a:sy n="120" d="100"/>
        </p:scale>
        <p:origin x="1032" y="192"/>
      </p:cViewPr>
      <p:guideLst>
        <p:guide orient="horz" pos="4176"/>
        <p:guide pos="7680"/>
        <p:guide pos="7440"/>
        <p:guide pos="240"/>
        <p:guide orient="horz" pos="816"/>
        <p:guide pos="3984"/>
        <p:guide orient="horz" pos="2544"/>
        <p:guide orient="horz" pos="2832"/>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30710D-2CED-864C-9BEE-EEB267EBF7D4}" type="datetimeFigureOut">
              <a:rPr lang="en-US" smtClean="0"/>
              <a:t>5/22/24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6C4336-2172-A343-8FF8-E28EAE14E895}" type="slidenum">
              <a:rPr lang="en-US" smtClean="0"/>
              <a:t>‹#›</a:t>
            </a:fld>
            <a:endParaRPr lang="en-US"/>
          </a:p>
        </p:txBody>
      </p:sp>
    </p:spTree>
    <p:extLst>
      <p:ext uri="{BB962C8B-B14F-4D97-AF65-F5344CB8AC3E}">
        <p14:creationId xmlns:p14="http://schemas.microsoft.com/office/powerpoint/2010/main" val="471131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1</a:t>
            </a:fld>
            <a:endParaRPr lang="en-US"/>
          </a:p>
        </p:txBody>
      </p:sp>
    </p:spTree>
    <p:extLst>
      <p:ext uri="{BB962C8B-B14F-4D97-AF65-F5344CB8AC3E}">
        <p14:creationId xmlns:p14="http://schemas.microsoft.com/office/powerpoint/2010/main" val="2536485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3</a:t>
            </a:fld>
            <a:endParaRPr lang="en-US"/>
          </a:p>
        </p:txBody>
      </p:sp>
    </p:spTree>
    <p:extLst>
      <p:ext uri="{BB962C8B-B14F-4D97-AF65-F5344CB8AC3E}">
        <p14:creationId xmlns:p14="http://schemas.microsoft.com/office/powerpoint/2010/main" val="958047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4</a:t>
            </a:fld>
            <a:endParaRPr lang="en-US"/>
          </a:p>
        </p:txBody>
      </p:sp>
    </p:spTree>
    <p:extLst>
      <p:ext uri="{BB962C8B-B14F-4D97-AF65-F5344CB8AC3E}">
        <p14:creationId xmlns:p14="http://schemas.microsoft.com/office/powerpoint/2010/main" val="20852476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7</a:t>
            </a:fld>
            <a:endParaRPr lang="en-US"/>
          </a:p>
        </p:txBody>
      </p:sp>
    </p:spTree>
    <p:extLst>
      <p:ext uri="{BB962C8B-B14F-4D97-AF65-F5344CB8AC3E}">
        <p14:creationId xmlns:p14="http://schemas.microsoft.com/office/powerpoint/2010/main" val="1331039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8</a:t>
            </a:fld>
            <a:endParaRPr lang="en-US"/>
          </a:p>
        </p:txBody>
      </p:sp>
    </p:spTree>
    <p:extLst>
      <p:ext uri="{BB962C8B-B14F-4D97-AF65-F5344CB8AC3E}">
        <p14:creationId xmlns:p14="http://schemas.microsoft.com/office/powerpoint/2010/main" val="2564667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9</a:t>
            </a:fld>
            <a:endParaRPr lang="en-US"/>
          </a:p>
        </p:txBody>
      </p:sp>
    </p:spTree>
    <p:extLst>
      <p:ext uri="{BB962C8B-B14F-4D97-AF65-F5344CB8AC3E}">
        <p14:creationId xmlns:p14="http://schemas.microsoft.com/office/powerpoint/2010/main" val="1237849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10</a:t>
            </a:fld>
            <a:endParaRPr lang="en-US"/>
          </a:p>
        </p:txBody>
      </p:sp>
    </p:spTree>
    <p:extLst>
      <p:ext uri="{BB962C8B-B14F-4D97-AF65-F5344CB8AC3E}">
        <p14:creationId xmlns:p14="http://schemas.microsoft.com/office/powerpoint/2010/main" val="2923364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1F127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1957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rgbClr val="1F127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4167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22275"/>
          </a:xfrm>
          <a:prstGeom prst="rect">
            <a:avLst/>
          </a:prstGeom>
        </p:spPr>
        <p:txBody>
          <a:bodyPr/>
          <a:lstStyle>
            <a:lvl1pPr marL="0" indent="0">
              <a:buNone/>
              <a:defRPr sz="2000" b="1" i="0">
                <a:solidFill>
                  <a:srgbClr val="1F127A"/>
                </a:solidFill>
                <a:latin typeface="Foundry Gridnik ExtraBold" panose="02000000000000000000" pitchFamily="2" charset="77"/>
              </a:defRPr>
            </a:lvl1pPr>
          </a:lstStyle>
          <a:p>
            <a:pPr lvl="0"/>
            <a:r>
              <a:rPr lang="en-US" dirty="0"/>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3" y="990600"/>
            <a:ext cx="5780087" cy="533400"/>
          </a:xfrm>
          <a:prstGeom prst="rect">
            <a:avLst/>
          </a:prstGeom>
        </p:spPr>
        <p:txBody>
          <a:bodyPr/>
          <a:lstStyle>
            <a:lvl1pPr marL="0" indent="0">
              <a:buNone/>
              <a:defRPr sz="2800" b="1" i="0">
                <a:solidFill>
                  <a:srgbClr val="7F7F7F"/>
                </a:solidFill>
                <a:latin typeface="ITC Avant Garde Pro Md" panose="020B0602020202020204" pitchFamily="34" charset="77"/>
              </a:defRPr>
            </a:lvl1pPr>
          </a:lstStyle>
          <a:p>
            <a:pPr lvl="0"/>
            <a:r>
              <a:rPr lang="en-US" sz="2800" dirty="0"/>
              <a:t>Header</a:t>
            </a:r>
            <a:endParaRPr lang="en-US" dirty="0"/>
          </a:p>
        </p:txBody>
      </p:sp>
      <p:sp>
        <p:nvSpPr>
          <p:cNvPr id="38" name="Text Placeholder 32">
            <a:extLst>
              <a:ext uri="{FF2B5EF4-FFF2-40B4-BE49-F238E27FC236}">
                <a16:creationId xmlns:a16="http://schemas.microsoft.com/office/drawing/2014/main" id="{B6785A59-A5BA-5F43-A359-531755069ACF}"/>
              </a:ext>
            </a:extLst>
          </p:cNvPr>
          <p:cNvSpPr>
            <a:spLocks noGrp="1"/>
          </p:cNvSpPr>
          <p:nvPr>
            <p:ph type="body" sz="quarter" idx="15" hasCustomPrompt="1"/>
          </p:nvPr>
        </p:nvSpPr>
        <p:spPr>
          <a:xfrm>
            <a:off x="315913" y="1752600"/>
            <a:ext cx="8447087" cy="4340225"/>
          </a:xfrm>
          <a:prstGeom prst="rect">
            <a:avLst/>
          </a:prstGeom>
        </p:spPr>
        <p:txBody>
          <a:bodyPr/>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a:r>
              <a:rPr lang="en-US" dirty="0"/>
              <a:t>Body Copy</a:t>
            </a:r>
          </a:p>
          <a:p>
            <a:pPr lvl="1"/>
            <a:r>
              <a:rPr lang="en-US" dirty="0"/>
              <a:t>Second level</a:t>
            </a:r>
          </a:p>
          <a:p>
            <a:pPr lvl="2"/>
            <a:r>
              <a:rPr lang="en-US" dirty="0"/>
              <a:t>Third level</a:t>
            </a:r>
          </a:p>
        </p:txBody>
      </p:sp>
    </p:spTree>
    <p:extLst>
      <p:ext uri="{BB962C8B-B14F-4D97-AF65-F5344CB8AC3E}">
        <p14:creationId xmlns:p14="http://schemas.microsoft.com/office/powerpoint/2010/main" val="2064524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22275"/>
          </a:xfrm>
          <a:prstGeom prst="rect">
            <a:avLst/>
          </a:prstGeom>
        </p:spPr>
        <p:txBody>
          <a:bodyPr/>
          <a:lstStyle>
            <a:lvl1pPr marL="0" indent="0">
              <a:buNone/>
              <a:defRPr sz="2000" b="1" i="0">
                <a:solidFill>
                  <a:srgbClr val="1F127A"/>
                </a:solidFill>
                <a:latin typeface="Foundry Gridnik ExtraBold" panose="02000000000000000000" pitchFamily="2" charset="77"/>
              </a:defRPr>
            </a:lvl1pPr>
          </a:lstStyle>
          <a:p>
            <a:pPr lvl="0"/>
            <a:r>
              <a:rPr lang="en-US" dirty="0"/>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3" y="990600"/>
            <a:ext cx="5780087" cy="533400"/>
          </a:xfrm>
          <a:prstGeom prst="rect">
            <a:avLst/>
          </a:prstGeom>
        </p:spPr>
        <p:txBody>
          <a:bodyPr/>
          <a:lstStyle>
            <a:lvl1pPr marL="0" indent="0">
              <a:buNone/>
              <a:defRPr sz="2800" b="1" i="0">
                <a:solidFill>
                  <a:srgbClr val="7F7F7F"/>
                </a:solidFill>
                <a:latin typeface="ITC Avant Garde Pro Md" panose="020B0602020202020204" pitchFamily="34" charset="77"/>
              </a:defRPr>
            </a:lvl1pPr>
          </a:lstStyle>
          <a:p>
            <a:pPr lvl="0"/>
            <a:r>
              <a:rPr lang="en-US" sz="2800" dirty="0"/>
              <a:t>Header</a:t>
            </a:r>
            <a:endParaRPr lang="en-US" dirty="0"/>
          </a:p>
        </p:txBody>
      </p:sp>
      <p:sp>
        <p:nvSpPr>
          <p:cNvPr id="9" name="Content Placeholder 3">
            <a:extLst>
              <a:ext uri="{FF2B5EF4-FFF2-40B4-BE49-F238E27FC236}">
                <a16:creationId xmlns:a16="http://schemas.microsoft.com/office/drawing/2014/main" id="{978BC3ED-7B3B-C647-88D9-02088AFE3A2A}"/>
              </a:ext>
            </a:extLst>
          </p:cNvPr>
          <p:cNvSpPr>
            <a:spLocks noGrp="1"/>
          </p:cNvSpPr>
          <p:nvPr>
            <p:ph sz="half" idx="2"/>
          </p:nvPr>
        </p:nvSpPr>
        <p:spPr>
          <a:xfrm>
            <a:off x="6641638" y="1748967"/>
            <a:ext cx="5157787" cy="3684588"/>
          </a:xfrm>
          <a:prstGeom prst="rect">
            <a:avLst/>
          </a:prstGeom>
        </p:spPr>
        <p:txBody>
          <a:bodyPr/>
          <a:lstStyle>
            <a:lvl1pPr marL="0" indent="0">
              <a:buNone/>
              <a:defRPr/>
            </a:lvl1pPr>
          </a:lstStyle>
          <a:p>
            <a:pPr lvl="0"/>
            <a:endParaRPr lang="en-US" dirty="0"/>
          </a:p>
        </p:txBody>
      </p:sp>
      <p:sp>
        <p:nvSpPr>
          <p:cNvPr id="10" name="Text Placeholder 32">
            <a:extLst>
              <a:ext uri="{FF2B5EF4-FFF2-40B4-BE49-F238E27FC236}">
                <a16:creationId xmlns:a16="http://schemas.microsoft.com/office/drawing/2014/main" id="{6B609AA2-A314-3F49-AFF1-56242B574A07}"/>
              </a:ext>
            </a:extLst>
          </p:cNvPr>
          <p:cNvSpPr>
            <a:spLocks noGrp="1"/>
          </p:cNvSpPr>
          <p:nvPr>
            <p:ph type="body" sz="quarter" idx="15" hasCustomPrompt="1"/>
          </p:nvPr>
        </p:nvSpPr>
        <p:spPr>
          <a:xfrm>
            <a:off x="315913" y="1752600"/>
            <a:ext cx="5780087" cy="4340225"/>
          </a:xfrm>
          <a:prstGeom prst="rect">
            <a:avLst/>
          </a:prstGeom>
        </p:spPr>
        <p:txBody>
          <a:bodyPr/>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a:r>
              <a:rPr lang="en-US" dirty="0"/>
              <a:t>Body Copy</a:t>
            </a:r>
          </a:p>
          <a:p>
            <a:pPr lvl="1"/>
            <a:r>
              <a:rPr lang="en-US" dirty="0"/>
              <a:t>Second level</a:t>
            </a:r>
          </a:p>
          <a:p>
            <a:pPr lvl="2"/>
            <a:r>
              <a:rPr lang="en-US" dirty="0"/>
              <a:t>Third level</a:t>
            </a:r>
          </a:p>
        </p:txBody>
      </p:sp>
    </p:spTree>
    <p:extLst>
      <p:ext uri="{BB962C8B-B14F-4D97-AF65-F5344CB8AC3E}">
        <p14:creationId xmlns:p14="http://schemas.microsoft.com/office/powerpoint/2010/main" val="887864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5322426"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48716"/>
          </a:xfrm>
          <a:prstGeom prst="rect">
            <a:avLst/>
          </a:prstGeom>
        </p:spPr>
        <p:txBody>
          <a:bodyPr/>
          <a:lstStyle>
            <a:lvl1pPr marL="0" indent="0">
              <a:buNone/>
              <a:defRPr sz="2000" b="1" i="0">
                <a:solidFill>
                  <a:srgbClr val="1F127A"/>
                </a:solidFill>
                <a:latin typeface="Foundry Gridnik ExtraBold" panose="02000000000000000000" pitchFamily="2" charset="77"/>
              </a:defRPr>
            </a:lvl1pPr>
          </a:lstStyle>
          <a:p>
            <a:pPr lvl="0"/>
            <a:r>
              <a:rPr lang="en-US" dirty="0"/>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4" y="990599"/>
            <a:ext cx="5399088" cy="601117"/>
          </a:xfrm>
          <a:prstGeom prst="rect">
            <a:avLst/>
          </a:prstGeom>
        </p:spPr>
        <p:txBody>
          <a:bodyPr/>
          <a:lstStyle>
            <a:lvl1pPr marL="0" indent="0">
              <a:buNone/>
              <a:defRPr sz="2800" b="1" i="0">
                <a:solidFill>
                  <a:srgbClr val="7F7F7F"/>
                </a:solidFill>
                <a:latin typeface="ITC Avant Garde Pro Md" panose="020B0602020202020204" pitchFamily="34" charset="77"/>
              </a:defRPr>
            </a:lvl1pPr>
          </a:lstStyle>
          <a:p>
            <a:pPr lvl="0"/>
            <a:r>
              <a:rPr lang="en-US" sz="2800" dirty="0"/>
              <a:t>Header</a:t>
            </a:r>
            <a:endParaRPr lang="en-US" dirty="0"/>
          </a:p>
        </p:txBody>
      </p:sp>
      <p:sp>
        <p:nvSpPr>
          <p:cNvPr id="11" name="Text Placeholder 32">
            <a:extLst>
              <a:ext uri="{FF2B5EF4-FFF2-40B4-BE49-F238E27FC236}">
                <a16:creationId xmlns:a16="http://schemas.microsoft.com/office/drawing/2014/main" id="{066D8449-14EF-F342-8C8B-5EA3FA461A03}"/>
              </a:ext>
            </a:extLst>
          </p:cNvPr>
          <p:cNvSpPr>
            <a:spLocks noGrp="1"/>
          </p:cNvSpPr>
          <p:nvPr>
            <p:ph type="body" sz="quarter" idx="15" hasCustomPrompt="1"/>
          </p:nvPr>
        </p:nvSpPr>
        <p:spPr>
          <a:xfrm>
            <a:off x="315914" y="1752599"/>
            <a:ext cx="5399087" cy="4340225"/>
          </a:xfrm>
          <a:prstGeom prst="rect">
            <a:avLst/>
          </a:prstGeom>
        </p:spPr>
        <p:txBody>
          <a:bodyPr/>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a:r>
              <a:rPr lang="en-US" dirty="0"/>
              <a:t>Body Copy</a:t>
            </a:r>
          </a:p>
          <a:p>
            <a:pPr lvl="1"/>
            <a:r>
              <a:rPr lang="en-US" dirty="0"/>
              <a:t>Second level</a:t>
            </a:r>
          </a:p>
          <a:p>
            <a:pPr lvl="2"/>
            <a:r>
              <a:rPr lang="en-US" dirty="0"/>
              <a:t>Third level</a:t>
            </a:r>
          </a:p>
        </p:txBody>
      </p:sp>
      <p:sp>
        <p:nvSpPr>
          <p:cNvPr id="10" name="Picture Placeholder 5">
            <a:extLst>
              <a:ext uri="{FF2B5EF4-FFF2-40B4-BE49-F238E27FC236}">
                <a16:creationId xmlns:a16="http://schemas.microsoft.com/office/drawing/2014/main" id="{D0D5CBE2-10CD-A649-A2DD-03185950AD50}"/>
              </a:ext>
            </a:extLst>
          </p:cNvPr>
          <p:cNvSpPr>
            <a:spLocks noGrp="1"/>
          </p:cNvSpPr>
          <p:nvPr>
            <p:ph type="pic" sz="quarter" idx="10"/>
          </p:nvPr>
        </p:nvSpPr>
        <p:spPr>
          <a:xfrm>
            <a:off x="6096000" y="0"/>
            <a:ext cx="6096000" cy="6858000"/>
          </a:xfrm>
          <a:prstGeom prst="rect">
            <a:avLst/>
          </a:prstGeom>
        </p:spPr>
        <p:txBody>
          <a:bodyPr/>
          <a:lstStyle/>
          <a:p>
            <a:endParaRPr lang="en-US"/>
          </a:p>
        </p:txBody>
      </p:sp>
    </p:spTree>
    <p:extLst>
      <p:ext uri="{BB962C8B-B14F-4D97-AF65-F5344CB8AC3E}">
        <p14:creationId xmlns:p14="http://schemas.microsoft.com/office/powerpoint/2010/main" val="31622845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1083401"/>
      </p:ext>
    </p:extLst>
  </p:cSld>
  <p:clrMap bg1="lt1" tx1="dk1" bg2="lt2" tx2="dk2" accent1="accent1" accent2="accent2" accent3="accent3" accent4="accent4" accent5="accent5" accent6="accent6" hlink="hlink" folHlink="folHlink"/>
  <p:sldLayoutIdLst>
    <p:sldLayoutId id="2147483664" r:id="rId1"/>
    <p:sldLayoutId id="2147483660" r:id="rId2"/>
    <p:sldLayoutId id="2147483661" r:id="rId3"/>
    <p:sldLayoutId id="2147483666" r:id="rId4"/>
    <p:sldLayoutId id="214748366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F127A"/>
        </a:solidFill>
        <a:effectLst/>
      </p:bgPr>
    </p:bg>
    <p:spTree>
      <p:nvGrpSpPr>
        <p:cNvPr id="1" name=""/>
        <p:cNvGrpSpPr/>
        <p:nvPr/>
      </p:nvGrpSpPr>
      <p:grpSpPr>
        <a:xfrm>
          <a:off x="0" y="0"/>
          <a:ext cx="0" cy="0"/>
          <a:chOff x="0" y="0"/>
          <a:chExt cx="0" cy="0"/>
        </a:xfrm>
      </p:grpSpPr>
      <p:pic>
        <p:nvPicPr>
          <p:cNvPr id="8" name="Picture 7" descr="A group of bats with large horns&#10;&#10;Description automatically generated">
            <a:extLst>
              <a:ext uri="{FF2B5EF4-FFF2-40B4-BE49-F238E27FC236}">
                <a16:creationId xmlns:a16="http://schemas.microsoft.com/office/drawing/2014/main" id="{47FB74BC-5D42-6DB2-EC8C-2F522A8865CB}"/>
              </a:ext>
            </a:extLst>
          </p:cNvPr>
          <p:cNvPicPr>
            <a:picLocks noChangeAspect="1"/>
          </p:cNvPicPr>
          <p:nvPr/>
        </p:nvPicPr>
        <p:blipFill>
          <a:blip r:embed="rId3"/>
          <a:stretch>
            <a:fillRect/>
          </a:stretch>
        </p:blipFill>
        <p:spPr>
          <a:xfrm>
            <a:off x="-8792" y="877"/>
            <a:ext cx="12192000" cy="6858000"/>
          </a:xfrm>
          <a:prstGeom prst="rect">
            <a:avLst/>
          </a:prstGeom>
        </p:spPr>
      </p:pic>
      <p:pic>
        <p:nvPicPr>
          <p:cNvPr id="11" name="Picture 10" descr="A black background with white text&#10;&#10;Description automatically generated">
            <a:extLst>
              <a:ext uri="{FF2B5EF4-FFF2-40B4-BE49-F238E27FC236}">
                <a16:creationId xmlns:a16="http://schemas.microsoft.com/office/drawing/2014/main" id="{F43C7E76-8555-20E9-8C11-EBBCEFE2CB25}"/>
              </a:ext>
            </a:extLst>
          </p:cNvPr>
          <p:cNvPicPr>
            <a:picLocks noChangeAspect="1"/>
          </p:cNvPicPr>
          <p:nvPr/>
        </p:nvPicPr>
        <p:blipFill>
          <a:blip r:embed="rId4"/>
          <a:stretch>
            <a:fillRect/>
          </a:stretch>
        </p:blipFill>
        <p:spPr>
          <a:xfrm>
            <a:off x="520769" y="5864739"/>
            <a:ext cx="2374831" cy="612261"/>
          </a:xfrm>
          <a:prstGeom prst="rect">
            <a:avLst/>
          </a:prstGeom>
        </p:spPr>
      </p:pic>
      <p:sp>
        <p:nvSpPr>
          <p:cNvPr id="7" name="TextBox 6">
            <a:extLst>
              <a:ext uri="{FF2B5EF4-FFF2-40B4-BE49-F238E27FC236}">
                <a16:creationId xmlns:a16="http://schemas.microsoft.com/office/drawing/2014/main" id="{B9A3D2FF-541C-6D34-1697-465E03A0704E}"/>
              </a:ext>
            </a:extLst>
          </p:cNvPr>
          <p:cNvSpPr txBox="1"/>
          <p:nvPr/>
        </p:nvSpPr>
        <p:spPr>
          <a:xfrm>
            <a:off x="457200" y="448613"/>
            <a:ext cx="8534400" cy="848950"/>
          </a:xfrm>
          <a:prstGeom prst="rect">
            <a:avLst/>
          </a:prstGeom>
          <a:noFill/>
        </p:spPr>
        <p:txBody>
          <a:bodyPr wrap="square" rtlCol="0">
            <a:spAutoFit/>
          </a:bodyPr>
          <a:lstStyle/>
          <a:p>
            <a:pPr>
              <a:lnSpc>
                <a:spcPts val="5880"/>
              </a:lnSpc>
            </a:pPr>
            <a:r>
              <a:rPr lang="en-US" sz="5400" b="1" dirty="0">
                <a:solidFill>
                  <a:schemeClr val="bg1"/>
                </a:solidFill>
                <a:latin typeface="Arial" panose="020B0604020202020204" pitchFamily="34" charset="0"/>
                <a:cs typeface="Arial" panose="020B0604020202020204" pitchFamily="34" charset="0"/>
              </a:rPr>
              <a:t>BAT HIBERNATION</a:t>
            </a:r>
          </a:p>
        </p:txBody>
      </p:sp>
      <p:sp>
        <p:nvSpPr>
          <p:cNvPr id="4" name="TextBox 3">
            <a:extLst>
              <a:ext uri="{FF2B5EF4-FFF2-40B4-BE49-F238E27FC236}">
                <a16:creationId xmlns:a16="http://schemas.microsoft.com/office/drawing/2014/main" id="{8268ED54-E360-CB3A-03EB-F53290D435C1}"/>
              </a:ext>
            </a:extLst>
          </p:cNvPr>
          <p:cNvSpPr txBox="1"/>
          <p:nvPr/>
        </p:nvSpPr>
        <p:spPr>
          <a:xfrm>
            <a:off x="520769" y="1297563"/>
            <a:ext cx="3822631" cy="1200329"/>
          </a:xfrm>
          <a:prstGeom prst="rect">
            <a:avLst/>
          </a:prstGeom>
          <a:noFill/>
        </p:spPr>
        <p:txBody>
          <a:bodyPr wrap="square" rtlCol="0">
            <a:spAutoFit/>
          </a:bodyPr>
          <a:lstStyle/>
          <a:p>
            <a:r>
              <a:rPr lang="en-US" sz="2400" b="1" dirty="0">
                <a:solidFill>
                  <a:schemeClr val="bg1"/>
                </a:solidFill>
                <a:latin typeface="Arial" panose="020B0604020202020204" pitchFamily="34" charset="0"/>
                <a:cs typeface="Arial" panose="020B0604020202020204" pitchFamily="34" charset="0"/>
              </a:rPr>
              <a:t>A behavioral adaptation for survival</a:t>
            </a:r>
            <a:endParaRPr lang="en-US" sz="2400" dirty="0">
              <a:solidFill>
                <a:schemeClr val="bg1"/>
              </a:solidFill>
              <a:latin typeface="Arial" panose="020B0604020202020204" pitchFamily="34" charset="0"/>
              <a:cs typeface="Arial" panose="020B0604020202020204" pitchFamily="34" charset="0"/>
            </a:endParaRPr>
          </a:p>
          <a:p>
            <a:r>
              <a:rPr lang="en-US" sz="2400" dirty="0"/>
              <a:t> </a:t>
            </a:r>
          </a:p>
        </p:txBody>
      </p:sp>
    </p:spTree>
    <p:extLst>
      <p:ext uri="{BB962C8B-B14F-4D97-AF65-F5344CB8AC3E}">
        <p14:creationId xmlns:p14="http://schemas.microsoft.com/office/powerpoint/2010/main" val="589605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F127A"/>
        </a:solidFill>
        <a:effectLst/>
      </p:bgPr>
    </p:bg>
    <p:spTree>
      <p:nvGrpSpPr>
        <p:cNvPr id="1" name=""/>
        <p:cNvGrpSpPr/>
        <p:nvPr/>
      </p:nvGrpSpPr>
      <p:grpSpPr>
        <a:xfrm>
          <a:off x="0" y="0"/>
          <a:ext cx="0" cy="0"/>
          <a:chOff x="0" y="0"/>
          <a:chExt cx="0" cy="0"/>
        </a:xfrm>
      </p:grpSpPr>
      <p:pic>
        <p:nvPicPr>
          <p:cNvPr id="3" name="Picture 2" descr="A group of bats with large horns&#10;&#10;Description automatically generated">
            <a:extLst>
              <a:ext uri="{FF2B5EF4-FFF2-40B4-BE49-F238E27FC236}">
                <a16:creationId xmlns:a16="http://schemas.microsoft.com/office/drawing/2014/main" id="{5FABDD74-3136-0EC2-C3CA-351F8D11653E}"/>
              </a:ext>
            </a:extLst>
          </p:cNvPr>
          <p:cNvPicPr>
            <a:picLocks noChangeAspect="1"/>
          </p:cNvPicPr>
          <p:nvPr/>
        </p:nvPicPr>
        <p:blipFill>
          <a:blip r:embed="rId3"/>
          <a:stretch>
            <a:fillRect/>
          </a:stretch>
        </p:blipFill>
        <p:spPr>
          <a:xfrm>
            <a:off x="-8792" y="877"/>
            <a:ext cx="12192000" cy="6858000"/>
          </a:xfrm>
          <a:prstGeom prst="rect">
            <a:avLst/>
          </a:prstGeom>
        </p:spPr>
      </p:pic>
      <p:pic>
        <p:nvPicPr>
          <p:cNvPr id="11" name="Picture 10" descr="A black background with white text&#10;&#10;Description automatically generated">
            <a:extLst>
              <a:ext uri="{FF2B5EF4-FFF2-40B4-BE49-F238E27FC236}">
                <a16:creationId xmlns:a16="http://schemas.microsoft.com/office/drawing/2014/main" id="{F43C7E76-8555-20E9-8C11-EBBCEFE2CB25}"/>
              </a:ext>
            </a:extLst>
          </p:cNvPr>
          <p:cNvPicPr>
            <a:picLocks noChangeAspect="1"/>
          </p:cNvPicPr>
          <p:nvPr/>
        </p:nvPicPr>
        <p:blipFill>
          <a:blip r:embed="rId4"/>
          <a:stretch>
            <a:fillRect/>
          </a:stretch>
        </p:blipFill>
        <p:spPr>
          <a:xfrm>
            <a:off x="9272531" y="5864739"/>
            <a:ext cx="2374831" cy="612261"/>
          </a:xfrm>
          <a:prstGeom prst="rect">
            <a:avLst/>
          </a:prstGeom>
        </p:spPr>
      </p:pic>
      <p:pic>
        <p:nvPicPr>
          <p:cNvPr id="4" name="Picture 3">
            <a:extLst>
              <a:ext uri="{FF2B5EF4-FFF2-40B4-BE49-F238E27FC236}">
                <a16:creationId xmlns:a16="http://schemas.microsoft.com/office/drawing/2014/main" id="{F1CE98BA-C375-7D02-E49D-ABBE20F7B987}"/>
              </a:ext>
            </a:extLst>
          </p:cNvPr>
          <p:cNvPicPr>
            <a:picLocks noChangeAspect="1"/>
          </p:cNvPicPr>
          <p:nvPr/>
        </p:nvPicPr>
        <p:blipFill>
          <a:blip r:embed="rId5"/>
          <a:stretch>
            <a:fillRect/>
          </a:stretch>
        </p:blipFill>
        <p:spPr>
          <a:xfrm>
            <a:off x="544638" y="6091767"/>
            <a:ext cx="533400" cy="385233"/>
          </a:xfrm>
          <a:prstGeom prst="rect">
            <a:avLst/>
          </a:prstGeom>
        </p:spPr>
      </p:pic>
      <p:pic>
        <p:nvPicPr>
          <p:cNvPr id="5" name="Picture 4">
            <a:extLst>
              <a:ext uri="{FF2B5EF4-FFF2-40B4-BE49-F238E27FC236}">
                <a16:creationId xmlns:a16="http://schemas.microsoft.com/office/drawing/2014/main" id="{A6EDB900-B0E5-38B3-7964-0028CDE87D07}"/>
              </a:ext>
            </a:extLst>
          </p:cNvPr>
          <p:cNvPicPr>
            <a:picLocks noChangeAspect="1"/>
          </p:cNvPicPr>
          <p:nvPr/>
        </p:nvPicPr>
        <p:blipFill>
          <a:blip r:embed="rId6"/>
          <a:stretch>
            <a:fillRect/>
          </a:stretch>
        </p:blipFill>
        <p:spPr>
          <a:xfrm>
            <a:off x="1175809" y="6166347"/>
            <a:ext cx="1627077" cy="180206"/>
          </a:xfrm>
          <a:prstGeom prst="rect">
            <a:avLst/>
          </a:prstGeom>
        </p:spPr>
      </p:pic>
      <p:sp>
        <p:nvSpPr>
          <p:cNvPr id="9" name="TextBox 8">
            <a:extLst>
              <a:ext uri="{FF2B5EF4-FFF2-40B4-BE49-F238E27FC236}">
                <a16:creationId xmlns:a16="http://schemas.microsoft.com/office/drawing/2014/main" id="{16B26628-A7D3-608F-1AF9-D67F55B3B653}"/>
              </a:ext>
            </a:extLst>
          </p:cNvPr>
          <p:cNvSpPr txBox="1"/>
          <p:nvPr/>
        </p:nvSpPr>
        <p:spPr>
          <a:xfrm>
            <a:off x="440686" y="5648577"/>
            <a:ext cx="1801048" cy="369332"/>
          </a:xfrm>
          <a:prstGeom prst="rect">
            <a:avLst/>
          </a:prstGeom>
          <a:noFill/>
        </p:spPr>
        <p:txBody>
          <a:bodyPr wrap="square" rtlCol="0">
            <a:spAutoFit/>
          </a:bodyPr>
          <a:lstStyle/>
          <a:p>
            <a:r>
              <a:rPr lang="en-US" b="1" dirty="0">
                <a:solidFill>
                  <a:schemeClr val="bg1"/>
                </a:solidFill>
                <a:latin typeface="Arial" panose="020B0604020202020204" pitchFamily="34" charset="0"/>
                <a:cs typeface="Arial" panose="020B0604020202020204" pitchFamily="34" charset="0"/>
              </a:rPr>
              <a:t>Learn more:</a:t>
            </a:r>
          </a:p>
        </p:txBody>
      </p:sp>
    </p:spTree>
    <p:extLst>
      <p:ext uri="{BB962C8B-B14F-4D97-AF65-F5344CB8AC3E}">
        <p14:creationId xmlns:p14="http://schemas.microsoft.com/office/powerpoint/2010/main" val="757245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Overview</a:t>
            </a: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315914" y="1066800"/>
            <a:ext cx="5399087" cy="1191603"/>
          </a:xfrm>
        </p:spPr>
        <p:txBody>
          <a:bodyPr/>
          <a:lstStyle/>
          <a:p>
            <a:pPr algn="l">
              <a:lnSpc>
                <a:spcPct val="100000"/>
              </a:lnSpc>
            </a:pPr>
            <a:r>
              <a:rPr lang="en-US" sz="1800" dirty="0">
                <a:latin typeface="Arial" panose="020B0604020202020204" pitchFamily="34" charset="0"/>
                <a:cs typeface="Arial" panose="020B0604020202020204" pitchFamily="34" charset="0"/>
              </a:rPr>
              <a:t>Bats begin hibernating when the cold weather drives the insects away, typically around late October and early November. They emerge from hibernation in March. Bat hibernation patterns can vary by region, based on seasonal temperature differences across the country.</a:t>
            </a:r>
            <a:br>
              <a:rPr lang="en-US" sz="1800" dirty="0">
                <a:latin typeface="Arial" panose="020B0604020202020204" pitchFamily="34" charset="0"/>
                <a:cs typeface="Arial" panose="020B0604020202020204" pitchFamily="34" charset="0"/>
              </a:rPr>
            </a:b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Bats start preparing for hibernation in mid-October by eating as much as possible. The extra fat will metabolize slowly over the winter months, sustaining them through hibernation.</a:t>
            </a:r>
            <a:br>
              <a:rPr lang="en-US" sz="1800" dirty="0">
                <a:latin typeface="Arial" panose="020B0604020202020204" pitchFamily="34" charset="0"/>
                <a:cs typeface="Arial" panose="020B0604020202020204" pitchFamily="34" charset="0"/>
              </a:rPr>
            </a:b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Bats choose places like caves, mines, rock crevices, and other structures with ideal temperature and humidity for hibernation. Places where bats hibernate are called hibernacula.</a:t>
            </a:r>
            <a:br>
              <a:rPr lang="en-US" sz="1800" dirty="0">
                <a:latin typeface="Arial" panose="020B0604020202020204" pitchFamily="34" charset="0"/>
                <a:cs typeface="Arial" panose="020B0604020202020204" pitchFamily="34" charset="0"/>
              </a:rPr>
            </a:br>
            <a:endParaRPr lang="en-US" sz="1800" dirty="0">
              <a:latin typeface="Arial" panose="020B0604020202020204" pitchFamily="34" charset="0"/>
              <a:cs typeface="Arial" panose="020B0604020202020204" pitchFamily="34" charset="0"/>
            </a:endParaRPr>
          </a:p>
        </p:txBody>
      </p:sp>
      <p:pic>
        <p:nvPicPr>
          <p:cNvPr id="5" name="Picture 4" descr="A bat flying next to a moth&#10;&#10;Description automatically generated">
            <a:extLst>
              <a:ext uri="{FF2B5EF4-FFF2-40B4-BE49-F238E27FC236}">
                <a16:creationId xmlns:a16="http://schemas.microsoft.com/office/drawing/2014/main" id="{36FACD86-7D64-F179-B899-536E96060AF6}"/>
              </a:ext>
            </a:extLst>
          </p:cNvPr>
          <p:cNvPicPr>
            <a:picLocks noChangeAspect="1"/>
          </p:cNvPicPr>
          <p:nvPr/>
        </p:nvPicPr>
        <p:blipFill rotWithShape="1">
          <a:blip r:embed="rId2"/>
          <a:srcRect l="17258" r="19983"/>
          <a:stretch/>
        </p:blipFill>
        <p:spPr>
          <a:xfrm>
            <a:off x="6096000" y="0"/>
            <a:ext cx="6096002" cy="6858000"/>
          </a:xfrm>
          <a:prstGeom prst="rect">
            <a:avLst/>
          </a:prstGeom>
        </p:spPr>
      </p:pic>
      <p:sp>
        <p:nvSpPr>
          <p:cNvPr id="9" name="Content Placeholder 2">
            <a:extLst>
              <a:ext uri="{FF2B5EF4-FFF2-40B4-BE49-F238E27FC236}">
                <a16:creationId xmlns:a16="http://schemas.microsoft.com/office/drawing/2014/main" id="{80CCC272-FFDA-8B2C-880F-E52620BC094D}"/>
              </a:ext>
            </a:extLst>
          </p:cNvPr>
          <p:cNvSpPr txBox="1">
            <a:spLocks/>
          </p:cNvSpPr>
          <p:nvPr/>
        </p:nvSpPr>
        <p:spPr>
          <a:xfrm>
            <a:off x="6269961"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000" b="1" dirty="0">
                <a:solidFill>
                  <a:srgbClr val="21A6B5"/>
                </a:solidFill>
                <a:latin typeface="Arial" panose="020B0604020202020204" pitchFamily="34" charset="0"/>
                <a:cs typeface="Arial" panose="020B0604020202020204" pitchFamily="34" charset="0"/>
              </a:rPr>
              <a:t>Little Brown Bat</a:t>
            </a:r>
            <a:br>
              <a:rPr lang="en-US" sz="1000" b="1" dirty="0">
                <a:solidFill>
                  <a:srgbClr val="21A6B5"/>
                </a:solidFill>
                <a:latin typeface="Arial" panose="020B0604020202020204" pitchFamily="34" charset="0"/>
                <a:cs typeface="Arial" panose="020B0604020202020204" pitchFamily="34" charset="0"/>
              </a:rPr>
            </a:br>
            <a:r>
              <a:rPr lang="en-US" sz="1000" b="1" dirty="0">
                <a:solidFill>
                  <a:srgbClr val="21A6B5"/>
                </a:solidFill>
                <a:latin typeface="Arial" panose="020B0604020202020204" pitchFamily="34" charset="0"/>
                <a:cs typeface="Arial" panose="020B0604020202020204" pitchFamily="34" charset="0"/>
              </a:rPr>
              <a:t>© Michael Durham</a:t>
            </a:r>
          </a:p>
        </p:txBody>
      </p:sp>
    </p:spTree>
    <p:extLst>
      <p:ext uri="{BB962C8B-B14F-4D97-AF65-F5344CB8AC3E}">
        <p14:creationId xmlns:p14="http://schemas.microsoft.com/office/powerpoint/2010/main" val="148228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foggy forest with trees&#10;&#10;Description automatically generated">
            <a:extLst>
              <a:ext uri="{FF2B5EF4-FFF2-40B4-BE49-F238E27FC236}">
                <a16:creationId xmlns:a16="http://schemas.microsoft.com/office/drawing/2014/main" id="{F5CE75F2-9C3E-D226-25BB-81C52B653A5E}"/>
              </a:ext>
            </a:extLst>
          </p:cNvPr>
          <p:cNvPicPr>
            <a:picLocks noGrp="1" noRot="1" noChangeAspect="1" noMove="1" noResize="1" noEditPoints="1" noAdjustHandles="1" noChangeArrowheads="1" noChangeShapeType="1" noCrop="1"/>
          </p:cNvPicPr>
          <p:nvPr/>
        </p:nvPicPr>
        <p:blipFill rotWithShape="1">
          <a:blip r:embed="rId3"/>
          <a:srcRect t="3814" b="11441"/>
          <a:stretch/>
        </p:blipFill>
        <p:spPr>
          <a:xfrm>
            <a:off x="0" y="0"/>
            <a:ext cx="12191999" cy="6858000"/>
          </a:xfrm>
          <a:prstGeom prst="rect">
            <a:avLst/>
          </a:prstGeom>
        </p:spPr>
      </p:pic>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5" y="2133600"/>
            <a:ext cx="7227887" cy="3063240"/>
          </a:xfrm>
        </p:spPr>
        <p:txBody>
          <a:bodyPr/>
          <a:lstStyle/>
          <a:p>
            <a:pPr>
              <a:spcBef>
                <a:spcPts val="2200"/>
              </a:spcBef>
            </a:pPr>
            <a:r>
              <a:rPr lang="en-US" dirty="0">
                <a:solidFill>
                  <a:srgbClr val="1F127A"/>
                </a:solidFill>
                <a:latin typeface="Arial" panose="020B0604020202020204" pitchFamily="34" charset="0"/>
                <a:cs typeface="Arial" panose="020B0604020202020204" pitchFamily="34" charset="0"/>
              </a:rPr>
              <a:t>Hibernation involves an extreme reduction in metabolic rate, heart rate, and respiratory rate that allows a bat to survive long periods of time without food. A bat's heart rate drops from 200-300 beats per minute to 10 beats per minute, and it may go minutes without taking a breath. </a:t>
            </a:r>
          </a:p>
          <a:p>
            <a:pPr>
              <a:spcBef>
                <a:spcPts val="2200"/>
              </a:spcBef>
            </a:pPr>
            <a:endParaRPr lang="en-US" dirty="0">
              <a:solidFill>
                <a:srgbClr val="1F127A"/>
              </a:solidFill>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Heart Rate and Body Temperature</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0474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foggy forest with trees&#10;&#10;Description automatically generated">
            <a:extLst>
              <a:ext uri="{FF2B5EF4-FFF2-40B4-BE49-F238E27FC236}">
                <a16:creationId xmlns:a16="http://schemas.microsoft.com/office/drawing/2014/main" id="{F5CE75F2-9C3E-D226-25BB-81C52B653A5E}"/>
              </a:ext>
            </a:extLst>
          </p:cNvPr>
          <p:cNvPicPr>
            <a:picLocks noChangeAspect="1"/>
          </p:cNvPicPr>
          <p:nvPr/>
        </p:nvPicPr>
        <p:blipFill rotWithShape="1">
          <a:blip r:embed="rId3"/>
          <a:srcRect t="15255"/>
          <a:stretch/>
        </p:blipFill>
        <p:spPr>
          <a:xfrm>
            <a:off x="0" y="0"/>
            <a:ext cx="12191999" cy="6858000"/>
          </a:xfrm>
          <a:prstGeom prst="rect">
            <a:avLst/>
          </a:prstGeom>
        </p:spPr>
      </p:pic>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5" y="2133600"/>
            <a:ext cx="7227887" cy="3063240"/>
          </a:xfrm>
        </p:spPr>
        <p:txBody>
          <a:bodyPr/>
          <a:lstStyle/>
          <a:p>
            <a:pPr>
              <a:spcBef>
                <a:spcPts val="2200"/>
              </a:spcBef>
            </a:pPr>
            <a:r>
              <a:rPr lang="en-US" dirty="0">
                <a:solidFill>
                  <a:srgbClr val="1F127A"/>
                </a:solidFill>
                <a:latin typeface="Arial" panose="020B0604020202020204" pitchFamily="34" charset="0"/>
                <a:cs typeface="Arial" panose="020B0604020202020204" pitchFamily="34" charset="0"/>
              </a:rPr>
              <a:t>The bat's body temperature can also drop to near freezing, depending on the temperature of the bat's surroundings. Other bodily functions also slow down, which reduces energy costs by about 98%. In this state of "torpor," bats are experts in high energy efficiency!</a:t>
            </a:r>
          </a:p>
          <a:p>
            <a:pPr>
              <a:spcBef>
                <a:spcPts val="2200"/>
              </a:spcBef>
            </a:pPr>
            <a:endParaRPr lang="en-US" dirty="0">
              <a:solidFill>
                <a:srgbClr val="1F127A"/>
              </a:solidFill>
              <a:latin typeface="Arial" panose="020B0604020202020204" pitchFamily="34" charset="0"/>
              <a:cs typeface="Arial" panose="020B0604020202020204" pitchFamily="34" charset="0"/>
            </a:endParaRPr>
          </a:p>
          <a:p>
            <a:pPr>
              <a:spcBef>
                <a:spcPts val="2200"/>
              </a:spcBef>
            </a:pPr>
            <a:endParaRPr lang="en-US" dirty="0">
              <a:solidFill>
                <a:srgbClr val="1F127A"/>
              </a:solidFill>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Heart Rate and Body Temperature</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3147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bats in a pile&#10;&#10;Description automatically generated">
            <a:extLst>
              <a:ext uri="{FF2B5EF4-FFF2-40B4-BE49-F238E27FC236}">
                <a16:creationId xmlns:a16="http://schemas.microsoft.com/office/drawing/2014/main" id="{3268B7BB-2F00-DD68-BBEF-E93E79862C7F}"/>
              </a:ext>
            </a:extLst>
          </p:cNvPr>
          <p:cNvPicPr>
            <a:picLocks noChangeAspect="1"/>
          </p:cNvPicPr>
          <p:nvPr/>
        </p:nvPicPr>
        <p:blipFill rotWithShape="1">
          <a:blip r:embed="rId2"/>
          <a:srcRect l="40821"/>
          <a:stretch/>
        </p:blipFill>
        <p:spPr>
          <a:xfrm>
            <a:off x="6096000" y="-22412"/>
            <a:ext cx="6113929" cy="6880412"/>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Overview</a:t>
            </a:r>
          </a:p>
        </p:txBody>
      </p:sp>
      <p:sp>
        <p:nvSpPr>
          <p:cNvPr id="9" name="Content Placeholder 2">
            <a:extLst>
              <a:ext uri="{FF2B5EF4-FFF2-40B4-BE49-F238E27FC236}">
                <a16:creationId xmlns:a16="http://schemas.microsoft.com/office/drawing/2014/main" id="{80CCC272-FFDA-8B2C-880F-E52620BC094D}"/>
              </a:ext>
            </a:extLst>
          </p:cNvPr>
          <p:cNvSpPr txBox="1">
            <a:spLocks/>
          </p:cNvSpPr>
          <p:nvPr/>
        </p:nvSpPr>
        <p:spPr>
          <a:xfrm>
            <a:off x="6269961"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000" b="1" dirty="0">
                <a:solidFill>
                  <a:schemeClr val="bg1"/>
                </a:solidFill>
                <a:latin typeface="Arial" panose="020B0604020202020204" pitchFamily="34" charset="0"/>
                <a:cs typeface="Arial" panose="020B0604020202020204" pitchFamily="34" charset="0"/>
              </a:rPr>
              <a:t>© Bat Conservation International</a:t>
            </a: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315914" y="1066800"/>
            <a:ext cx="5399087" cy="1143000"/>
          </a:xfrm>
        </p:spPr>
        <p:txBody>
          <a:bodyPr/>
          <a:lstStyle/>
          <a:p>
            <a:pPr algn="l">
              <a:lnSpc>
                <a:spcPct val="100000"/>
              </a:lnSpc>
            </a:pPr>
            <a:r>
              <a:rPr lang="en-US" sz="1800" dirty="0">
                <a:latin typeface="Arial" panose="020B0604020202020204" pitchFamily="34" charset="0"/>
                <a:cs typeface="Arial" panose="020B0604020202020204" pitchFamily="34" charset="0"/>
              </a:rPr>
              <a:t>Bats cannot survive in freezing weather. This means that the cave temperatures must be between 35-50°F. Temperatures less than that becomes too cold for bats even in hibernation.</a:t>
            </a:r>
          </a:p>
        </p:txBody>
      </p:sp>
      <p:sp>
        <p:nvSpPr>
          <p:cNvPr id="6" name="Text Placeholder 2">
            <a:extLst>
              <a:ext uri="{FF2B5EF4-FFF2-40B4-BE49-F238E27FC236}">
                <a16:creationId xmlns:a16="http://schemas.microsoft.com/office/drawing/2014/main" id="{3428CCF8-0C78-2FDF-AC85-005424855113}"/>
              </a:ext>
            </a:extLst>
          </p:cNvPr>
          <p:cNvSpPr>
            <a:spLocks noGrp="1"/>
          </p:cNvSpPr>
          <p:nvPr>
            <p:ph type="body" sz="quarter" idx="12"/>
          </p:nvPr>
        </p:nvSpPr>
        <p:spPr>
          <a:xfrm>
            <a:off x="315914" y="2427194"/>
            <a:ext cx="5399088" cy="3440206"/>
          </a:xfrm>
        </p:spPr>
        <p:txBody>
          <a:bodyPr/>
          <a:lstStyle/>
          <a:p>
            <a:r>
              <a:rPr lang="en-US" dirty="0">
                <a:latin typeface="Arial" panose="020B0604020202020204" pitchFamily="34" charset="0"/>
                <a:cs typeface="Arial" panose="020B0604020202020204" pitchFamily="34" charset="0"/>
              </a:rPr>
              <a:t>A hibernation challenge is that if the hibernacula temperature is too warm, then bats expend too much energy. If the temperature is too cold, then the bat colony will freeze in the cold winter months.</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4112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bats lying on a piece of wood&#10;&#10;Description automatically generated">
            <a:extLst>
              <a:ext uri="{FF2B5EF4-FFF2-40B4-BE49-F238E27FC236}">
                <a16:creationId xmlns:a16="http://schemas.microsoft.com/office/drawing/2014/main" id="{6F945A58-3C06-76EA-23BC-88BDFF15EE12}"/>
              </a:ext>
            </a:extLst>
          </p:cNvPr>
          <p:cNvPicPr>
            <a:picLocks noChangeAspect="1"/>
          </p:cNvPicPr>
          <p:nvPr/>
        </p:nvPicPr>
        <p:blipFill rotWithShape="1">
          <a:blip r:embed="rId2"/>
          <a:srcRect l="23981" t="2018" r="17712"/>
          <a:stretch/>
        </p:blipFill>
        <p:spPr>
          <a:xfrm>
            <a:off x="6096000" y="-22413"/>
            <a:ext cx="6113929" cy="6880412"/>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Overview</a:t>
            </a:r>
          </a:p>
        </p:txBody>
      </p:sp>
      <p:sp>
        <p:nvSpPr>
          <p:cNvPr id="9" name="Content Placeholder 2">
            <a:extLst>
              <a:ext uri="{FF2B5EF4-FFF2-40B4-BE49-F238E27FC236}">
                <a16:creationId xmlns:a16="http://schemas.microsoft.com/office/drawing/2014/main" id="{80CCC272-FFDA-8B2C-880F-E52620BC094D}"/>
              </a:ext>
            </a:extLst>
          </p:cNvPr>
          <p:cNvSpPr txBox="1">
            <a:spLocks/>
          </p:cNvSpPr>
          <p:nvPr/>
        </p:nvSpPr>
        <p:spPr>
          <a:xfrm>
            <a:off x="6269961"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000" b="1" dirty="0">
                <a:solidFill>
                  <a:schemeClr val="bg1"/>
                </a:solidFill>
                <a:latin typeface="Arial" panose="020B0604020202020204" pitchFamily="34" charset="0"/>
                <a:cs typeface="Arial" panose="020B0604020202020204" pitchFamily="34" charset="0"/>
              </a:rPr>
              <a:t>Big Brown Bat with Pups</a:t>
            </a:r>
            <a:br>
              <a:rPr lang="en-US" sz="1000" b="1" dirty="0">
                <a:solidFill>
                  <a:schemeClr val="bg1"/>
                </a:solidFill>
                <a:latin typeface="Arial" panose="020B0604020202020204" pitchFamily="34" charset="0"/>
                <a:cs typeface="Arial" panose="020B0604020202020204" pitchFamily="34" charset="0"/>
              </a:rPr>
            </a:br>
            <a:r>
              <a:rPr lang="en-US" sz="1000" b="1" dirty="0">
                <a:solidFill>
                  <a:schemeClr val="bg1"/>
                </a:solidFill>
                <a:latin typeface="Arial" panose="020B0604020202020204" pitchFamily="34" charset="0"/>
                <a:cs typeface="Arial" panose="020B0604020202020204" pitchFamily="34" charset="0"/>
              </a:rPr>
              <a:t>© Donna Hensley</a:t>
            </a:r>
          </a:p>
        </p:txBody>
      </p:sp>
      <p:sp>
        <p:nvSpPr>
          <p:cNvPr id="6" name="Text Placeholder 2">
            <a:extLst>
              <a:ext uri="{FF2B5EF4-FFF2-40B4-BE49-F238E27FC236}">
                <a16:creationId xmlns:a16="http://schemas.microsoft.com/office/drawing/2014/main" id="{3428CCF8-0C78-2FDF-AC85-005424855113}"/>
              </a:ext>
            </a:extLst>
          </p:cNvPr>
          <p:cNvSpPr>
            <a:spLocks noGrp="1"/>
          </p:cNvSpPr>
          <p:nvPr>
            <p:ph type="body" sz="quarter" idx="12"/>
          </p:nvPr>
        </p:nvSpPr>
        <p:spPr>
          <a:xfrm>
            <a:off x="315914" y="1066800"/>
            <a:ext cx="5399088" cy="2743200"/>
          </a:xfrm>
        </p:spPr>
        <p:txBody>
          <a:bodyPr/>
          <a:lstStyle/>
          <a:p>
            <a:r>
              <a:rPr lang="en-US" dirty="0">
                <a:latin typeface="Arial" panose="020B0604020202020204" pitchFamily="34" charset="0"/>
                <a:cs typeface="Arial" panose="020B0604020202020204" pitchFamily="34" charset="0"/>
              </a:rPr>
              <a:t>Bats may enter torpor for just a few hours to save energy during a cold day, or they can remain in torpor for up to a month while hibernating over winter. </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315914" y="3657600"/>
            <a:ext cx="5399087" cy="2255104"/>
          </a:xfrm>
        </p:spPr>
        <p:txBody>
          <a:bodyPr/>
          <a:lstStyle/>
          <a:p>
            <a:pPr algn="l">
              <a:lnSpc>
                <a:spcPct val="100000"/>
              </a:lnSpc>
            </a:pPr>
            <a:r>
              <a:rPr lang="en-US" sz="1800" dirty="0">
                <a:latin typeface="Arial" panose="020B0604020202020204" pitchFamily="34" charset="0"/>
                <a:cs typeface="Arial" panose="020B0604020202020204" pitchFamily="34" charset="0"/>
              </a:rPr>
              <a:t>During hibernation, bats cycle through periods of torpor interrupted by brief periods of arousal when their body temperatures return to normal for a few hours. Some species may hibernate for more than six months waiting for the return of insects in the spring. Some bats drink water during their arousal period to avoid dehydration.</a:t>
            </a:r>
          </a:p>
          <a:p>
            <a:pPr algn="l"/>
            <a:endParaRPr 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73699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white surface&#10;&#10;Description automatically generated">
            <a:extLst>
              <a:ext uri="{FF2B5EF4-FFF2-40B4-BE49-F238E27FC236}">
                <a16:creationId xmlns:a16="http://schemas.microsoft.com/office/drawing/2014/main" id="{E0723504-A770-3787-67EE-72AEF3F90583}"/>
              </a:ext>
            </a:extLst>
          </p:cNvPr>
          <p:cNvPicPr>
            <a:picLocks noChangeAspect="1"/>
          </p:cNvPicPr>
          <p:nvPr/>
        </p:nvPicPr>
        <p:blipFill>
          <a:blip r:embed="rId3">
            <a:alphaModFix amt="85000"/>
          </a:blip>
          <a:stretch>
            <a:fillRect/>
          </a:stretch>
        </p:blipFill>
        <p:spPr>
          <a:xfrm>
            <a:off x="0" y="0"/>
            <a:ext cx="12192000" cy="6858000"/>
          </a:xfrm>
          <a:prstGeom prst="rect">
            <a:avLst/>
          </a:prstGeom>
        </p:spPr>
      </p:pic>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5" y="1764180"/>
            <a:ext cx="7227887" cy="3063240"/>
          </a:xfrm>
        </p:spPr>
        <p:txBody>
          <a:bodyPr/>
          <a:lstStyle/>
          <a:p>
            <a:pPr>
              <a:spcBef>
                <a:spcPts val="2200"/>
              </a:spcBef>
            </a:pPr>
            <a:r>
              <a:rPr lang="en-US" dirty="0">
                <a:solidFill>
                  <a:srgbClr val="1F127A"/>
                </a:solidFill>
                <a:latin typeface="Arial" panose="020B0604020202020204" pitchFamily="34" charset="0"/>
                <a:cs typeface="Arial" panose="020B0604020202020204" pitchFamily="34" charset="0"/>
              </a:rPr>
              <a:t>To maximize energy savings and reduce evaporative water loss during winter, most temperate vespertilionid bats in North America select caves with temperatures between 2°C and 10°C, with 60%–100% relative humidity.</a:t>
            </a:r>
          </a:p>
          <a:p>
            <a:pPr>
              <a:spcBef>
                <a:spcPts val="2200"/>
              </a:spcBef>
            </a:pPr>
            <a:r>
              <a:rPr lang="en-US" dirty="0">
                <a:solidFill>
                  <a:srgbClr val="1F127A"/>
                </a:solidFill>
                <a:latin typeface="Arial" panose="020B0604020202020204" pitchFamily="34" charset="0"/>
                <a:cs typeface="Arial" panose="020B0604020202020204" pitchFamily="34" charset="0"/>
              </a:rPr>
              <a:t>(2°C x 9/5) + 32 = 35.6°F</a:t>
            </a:r>
            <a:br>
              <a:rPr lang="en-US" dirty="0">
                <a:solidFill>
                  <a:srgbClr val="1F127A"/>
                </a:solidFill>
                <a:latin typeface="Arial" panose="020B0604020202020204" pitchFamily="34" charset="0"/>
                <a:cs typeface="Arial" panose="020B0604020202020204" pitchFamily="34" charset="0"/>
              </a:rPr>
            </a:br>
            <a:r>
              <a:rPr lang="en-US" dirty="0">
                <a:solidFill>
                  <a:srgbClr val="1F127A"/>
                </a:solidFill>
                <a:latin typeface="Arial" panose="020B0604020202020204" pitchFamily="34" charset="0"/>
                <a:cs typeface="Arial" panose="020B0604020202020204" pitchFamily="34" charset="0"/>
              </a:rPr>
              <a:t>(10°C x 9/5) + 32 = 50°F</a:t>
            </a:r>
          </a:p>
          <a:p>
            <a:pPr>
              <a:spcBef>
                <a:spcPts val="2200"/>
              </a:spcBef>
            </a:pPr>
            <a:r>
              <a:rPr lang="en-US" dirty="0">
                <a:solidFill>
                  <a:srgbClr val="1F127A"/>
                </a:solidFill>
                <a:latin typeface="Arial" panose="020B0604020202020204" pitchFamily="34" charset="0"/>
                <a:cs typeface="Arial" panose="020B0604020202020204" pitchFamily="34" charset="0"/>
              </a:rPr>
              <a:t>Bats require 60%-100% relative humidity for healthy survival</a:t>
            </a:r>
          </a:p>
          <a:p>
            <a:pPr>
              <a:spcBef>
                <a:spcPts val="2200"/>
              </a:spcBef>
            </a:pPr>
            <a:endParaRPr lang="en-US" dirty="0">
              <a:solidFill>
                <a:srgbClr val="1F127A"/>
              </a:solidFill>
              <a:latin typeface="Arial" panose="020B0604020202020204" pitchFamily="34" charset="0"/>
              <a:cs typeface="Arial" panose="020B0604020202020204" pitchFamily="34" charset="0"/>
            </a:endParaRPr>
          </a:p>
          <a:p>
            <a:pPr>
              <a:spcBef>
                <a:spcPts val="2200"/>
              </a:spcBef>
            </a:pPr>
            <a:endParaRPr lang="en-US" dirty="0">
              <a:solidFill>
                <a:srgbClr val="1F127A"/>
              </a:solidFill>
              <a:latin typeface="Arial" panose="020B0604020202020204" pitchFamily="34" charset="0"/>
              <a:cs typeface="Arial" panose="020B0604020202020204" pitchFamily="34" charset="0"/>
            </a:endParaRPr>
          </a:p>
          <a:p>
            <a:pPr>
              <a:spcBef>
                <a:spcPts val="2200"/>
              </a:spcBef>
            </a:pPr>
            <a:endParaRPr lang="en-US" dirty="0">
              <a:solidFill>
                <a:srgbClr val="1F127A"/>
              </a:solidFill>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Energy Savings &amp; Relative Humidity</a:t>
            </a:r>
          </a:p>
          <a:p>
            <a:endParaRPr lang="en-US" dirty="0">
              <a:latin typeface="Arial" panose="020B0604020202020204" pitchFamily="34" charset="0"/>
              <a:cs typeface="Arial" panose="020B0604020202020204" pitchFamily="34" charset="0"/>
            </a:endParaRP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4" name="Text Placeholder 13">
            <a:extLst>
              <a:ext uri="{FF2B5EF4-FFF2-40B4-BE49-F238E27FC236}">
                <a16:creationId xmlns:a16="http://schemas.microsoft.com/office/drawing/2014/main" id="{ADD976A2-C9EB-4774-543D-3F63186D63A5}"/>
              </a:ext>
            </a:extLst>
          </p:cNvPr>
          <p:cNvSpPr>
            <a:spLocks noGrp="1"/>
          </p:cNvSpPr>
          <p:nvPr>
            <p:ph type="body" sz="quarter" idx="15"/>
          </p:nvPr>
        </p:nvSpPr>
        <p:spPr>
          <a:xfrm>
            <a:off x="2482055" y="1219200"/>
            <a:ext cx="5399087" cy="503706"/>
          </a:xfrm>
        </p:spPr>
        <p:txBody>
          <a:bodyPr/>
          <a:lstStyle/>
          <a:p>
            <a:pPr algn="l"/>
            <a:r>
              <a:rPr lang="en-US" sz="1800" dirty="0">
                <a:latin typeface="Arial" panose="020B0604020202020204" pitchFamily="34" charset="0"/>
                <a:cs typeface="Arial" panose="020B0604020202020204" pitchFamily="34" charset="0"/>
              </a:rPr>
              <a:t>During hibernation …</a:t>
            </a:r>
          </a:p>
        </p:txBody>
      </p:sp>
    </p:spTree>
    <p:extLst>
      <p:ext uri="{BB962C8B-B14F-4D97-AF65-F5344CB8AC3E}">
        <p14:creationId xmlns:p14="http://schemas.microsoft.com/office/powerpoint/2010/main" val="7345336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at on a rock&#10;&#10;Description automatically generated">
            <a:extLst>
              <a:ext uri="{FF2B5EF4-FFF2-40B4-BE49-F238E27FC236}">
                <a16:creationId xmlns:a16="http://schemas.microsoft.com/office/drawing/2014/main" id="{630EF6C1-50B6-307A-3770-B4F07252527D}"/>
              </a:ext>
            </a:extLst>
          </p:cNvPr>
          <p:cNvPicPr>
            <a:picLocks noChangeAspect="1"/>
          </p:cNvPicPr>
          <p:nvPr/>
        </p:nvPicPr>
        <p:blipFill rotWithShape="1">
          <a:blip r:embed="rId3"/>
          <a:srcRect l="9760" r="26914"/>
          <a:stretch/>
        </p:blipFill>
        <p:spPr>
          <a:xfrm>
            <a:off x="6096000" y="-17930"/>
            <a:ext cx="6096000" cy="6875929"/>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Discussion</a:t>
            </a:r>
          </a:p>
        </p:txBody>
      </p:sp>
      <p:sp>
        <p:nvSpPr>
          <p:cNvPr id="3" name="Text Placeholder 2">
            <a:extLst>
              <a:ext uri="{FF2B5EF4-FFF2-40B4-BE49-F238E27FC236}">
                <a16:creationId xmlns:a16="http://schemas.microsoft.com/office/drawing/2014/main" id="{F65AB291-E326-6145-9ADD-871A531A0F12}"/>
              </a:ext>
            </a:extLst>
          </p:cNvPr>
          <p:cNvSpPr>
            <a:spLocks noGrp="1"/>
          </p:cNvSpPr>
          <p:nvPr>
            <p:ph type="body" sz="quarter" idx="12"/>
          </p:nvPr>
        </p:nvSpPr>
        <p:spPr>
          <a:xfrm>
            <a:off x="315914" y="1073538"/>
            <a:ext cx="5399088" cy="1066800"/>
          </a:xfrm>
        </p:spPr>
        <p:txBody>
          <a:bodyPr/>
          <a:lstStyle/>
          <a:p>
            <a:r>
              <a:rPr lang="en-US" dirty="0">
                <a:latin typeface="Arial" panose="020B0604020202020204" pitchFamily="34" charset="0"/>
                <a:cs typeface="Arial" panose="020B0604020202020204" pitchFamily="34" charset="0"/>
              </a:rPr>
              <a:t>Discuss the following questions:</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12" name="Content Placeholder 2">
            <a:extLst>
              <a:ext uri="{FF2B5EF4-FFF2-40B4-BE49-F238E27FC236}">
                <a16:creationId xmlns:a16="http://schemas.microsoft.com/office/drawing/2014/main" id="{BC4AE79F-CF75-F28B-3EBE-F0477374679B}"/>
              </a:ext>
            </a:extLst>
          </p:cNvPr>
          <p:cNvSpPr txBox="1">
            <a:spLocks/>
          </p:cNvSpPr>
          <p:nvPr/>
        </p:nvSpPr>
        <p:spPr>
          <a:xfrm>
            <a:off x="10058400"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None/>
            </a:pPr>
            <a:br>
              <a:rPr lang="en-US" sz="1000" b="1" dirty="0">
                <a:solidFill>
                  <a:srgbClr val="21A6B5"/>
                </a:solidFill>
                <a:latin typeface="Arial" panose="020B0604020202020204" pitchFamily="34" charset="0"/>
                <a:cs typeface="Arial" panose="020B0604020202020204" pitchFamily="34" charset="0"/>
              </a:rPr>
            </a:br>
            <a:r>
              <a:rPr lang="en-US" sz="1000" b="1" dirty="0">
                <a:solidFill>
                  <a:srgbClr val="21A6B5"/>
                </a:solidFill>
                <a:latin typeface="Arial" panose="020B0604020202020204" pitchFamily="34" charset="0"/>
                <a:cs typeface="Arial" panose="020B0604020202020204" pitchFamily="34" charset="0"/>
              </a:rPr>
              <a:t>© J Scott </a:t>
            </a:r>
            <a:r>
              <a:rPr lang="en-US" sz="1000" b="1" dirty="0" err="1">
                <a:solidFill>
                  <a:srgbClr val="21A6B5"/>
                </a:solidFill>
                <a:latin typeface="Arial" panose="020B0604020202020204" pitchFamily="34" charset="0"/>
                <a:cs typeface="Arial" panose="020B0604020202020204" pitchFamily="34" charset="0"/>
              </a:rPr>
              <a:t>Altenbach</a:t>
            </a:r>
            <a:endParaRPr lang="en-US" sz="1000" b="1" dirty="0">
              <a:solidFill>
                <a:srgbClr val="21A6B5"/>
              </a:solidFill>
              <a:latin typeface="Arial" panose="020B0604020202020204" pitchFamily="34" charset="0"/>
              <a:cs typeface="Arial" panose="020B0604020202020204" pitchFamily="34" charset="0"/>
            </a:endParaRPr>
          </a:p>
        </p:txBody>
      </p:sp>
      <p:sp>
        <p:nvSpPr>
          <p:cNvPr id="4" name="Text Placeholder 13">
            <a:extLst>
              <a:ext uri="{FF2B5EF4-FFF2-40B4-BE49-F238E27FC236}">
                <a16:creationId xmlns:a16="http://schemas.microsoft.com/office/drawing/2014/main" id="{913FC409-85E8-D1B2-F97C-BD13F6DB6A40}"/>
              </a:ext>
            </a:extLst>
          </p:cNvPr>
          <p:cNvSpPr txBox="1">
            <a:spLocks/>
          </p:cNvSpPr>
          <p:nvPr/>
        </p:nvSpPr>
        <p:spPr>
          <a:xfrm>
            <a:off x="306769" y="2140338"/>
            <a:ext cx="5103431" cy="242268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ITC Avant Garde Pro Bk" panose="020B0502020202020204" pitchFamily="34" charset="77"/>
                <a:ea typeface="+mn-ea"/>
                <a:cs typeface="+mn-cs"/>
              </a:defRPr>
            </a:lvl1pPr>
            <a:lvl2pPr marL="685800" indent="-228600" algn="l" defTabSz="914400" rtl="0" eaLnBrk="1" latinLnBrk="0" hangingPunct="1">
              <a:lnSpc>
                <a:spcPct val="90000"/>
              </a:lnSpc>
              <a:spcBef>
                <a:spcPts val="500"/>
              </a:spcBef>
              <a:buFontTx/>
              <a:buBlip>
                <a:blip r:embed="rId4"/>
              </a:buBlip>
              <a:defRPr sz="1800" b="0" i="0" kern="1200">
                <a:solidFill>
                  <a:schemeClr val="tx1"/>
                </a:solidFill>
                <a:latin typeface="ITC Avant Garde Pro Bk" panose="020B0502020202020204" pitchFamily="34" charset="77"/>
                <a:ea typeface="+mn-ea"/>
                <a:cs typeface="+mn-cs"/>
              </a:defRPr>
            </a:lvl2pPr>
            <a:lvl3pPr marL="1143000" indent="-228600" algn="l" defTabSz="914400" rtl="0" eaLnBrk="1" latinLnBrk="0" hangingPunct="1">
              <a:lnSpc>
                <a:spcPct val="90000"/>
              </a:lnSpc>
              <a:spcBef>
                <a:spcPts val="500"/>
              </a:spcBef>
              <a:buClr>
                <a:srgbClr val="21A6B5"/>
              </a:buClr>
              <a:buFont typeface="Arial" panose="020B0604020202020204" pitchFamily="34" charset="0"/>
              <a:buChar char="•"/>
              <a:defRPr sz="1400" b="0" i="0" kern="1200">
                <a:solidFill>
                  <a:schemeClr val="tx1"/>
                </a:solidFill>
                <a:latin typeface="ITC Avant Garde Pro Bk" panose="020B0502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spcBef>
                <a:spcPts val="1500"/>
              </a:spcBef>
            </a:pPr>
            <a:r>
              <a:rPr lang="en-US" dirty="0">
                <a:latin typeface="Arial" panose="020B0604020202020204" pitchFamily="34" charset="0"/>
                <a:cs typeface="Arial" panose="020B0604020202020204" pitchFamily="34" charset="0"/>
              </a:rPr>
              <a:t>What are the advantages of hibernation for bats?</a:t>
            </a:r>
          </a:p>
          <a:p>
            <a:pPr lvl="1">
              <a:lnSpc>
                <a:spcPct val="100000"/>
              </a:lnSpc>
              <a:spcBef>
                <a:spcPts val="1500"/>
              </a:spcBef>
            </a:pPr>
            <a:r>
              <a:rPr lang="en-US" dirty="0">
                <a:latin typeface="Arial" panose="020B0604020202020204" pitchFamily="34" charset="0"/>
                <a:cs typeface="Arial" panose="020B0604020202020204" pitchFamily="34" charset="0"/>
              </a:rPr>
              <a:t>What are the challenges of hibernation for bats?</a:t>
            </a:r>
          </a:p>
          <a:p>
            <a:pPr lvl="1">
              <a:lnSpc>
                <a:spcPct val="100000"/>
              </a:lnSpc>
              <a:spcBef>
                <a:spcPts val="1500"/>
              </a:spcBef>
            </a:pPr>
            <a:r>
              <a:rPr lang="en-US" dirty="0">
                <a:latin typeface="Arial" panose="020B0604020202020204" pitchFamily="34" charset="0"/>
                <a:cs typeface="Arial" panose="020B0604020202020204" pitchFamily="34" charset="0"/>
              </a:rPr>
              <a:t>Name some key points have you have learned from this information</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pPr lvl="1">
              <a:lnSpc>
                <a:spcPct val="100000"/>
              </a:lnSpc>
            </a:pPr>
            <a:endParaRPr lang="en-US" dirty="0">
              <a:latin typeface="Arial" panose="020B0604020202020204" pitchFamily="34" charset="0"/>
              <a:cs typeface="Arial" panose="020B0604020202020204" pitchFamily="34" charset="0"/>
            </a:endParaRPr>
          </a:p>
          <a:p>
            <a:pPr marL="457200" lvl="1" indent="0">
              <a:lnSpc>
                <a:spcPct val="100000"/>
              </a:lnSpc>
              <a:buNone/>
            </a:pPr>
            <a:br>
              <a:rPr lang="en-US" sz="1000" dirty="0">
                <a:latin typeface="Arial" panose="020B0604020202020204" pitchFamily="34" charset="0"/>
                <a:cs typeface="Arial" panose="020B0604020202020204" pitchFamily="34" charset="0"/>
              </a:rPr>
            </a:br>
            <a:endParaRPr lang="en-US" sz="1000" dirty="0">
              <a:latin typeface="Arial" panose="020B0604020202020204" pitchFamily="34" charset="0"/>
              <a:cs typeface="Arial" panose="020B0604020202020204" pitchFamily="34" charset="0"/>
            </a:endParaRPr>
          </a:p>
          <a:p>
            <a:pPr>
              <a:lnSpc>
                <a:spcPct val="160000"/>
              </a:lnSpc>
            </a:pPr>
            <a:endParaRPr lang="en-US" dirty="0">
              <a:latin typeface="Arial" panose="020B0604020202020204" pitchFamily="34" charset="0"/>
              <a:cs typeface="Arial" panose="020B0604020202020204" pitchFamily="34" charset="0"/>
            </a:endParaRPr>
          </a:p>
          <a:p>
            <a:pPr>
              <a:lnSpc>
                <a:spcPct val="160000"/>
              </a:lnSpc>
            </a:pPr>
            <a:endParaRPr lang="en-US" dirty="0">
              <a:latin typeface="Arial" panose="020B0604020202020204" pitchFamily="34" charset="0"/>
              <a:cs typeface="Arial" panose="020B0604020202020204" pitchFamily="34" charset="0"/>
            </a:endParaRPr>
          </a:p>
          <a:p>
            <a:pPr>
              <a:lnSpc>
                <a:spcPct val="160000"/>
              </a:lnSpc>
            </a:pPr>
            <a:endParaRPr lang="en-US" dirty="0">
              <a:latin typeface="Arial" panose="020B0604020202020204" pitchFamily="34" charset="0"/>
              <a:cs typeface="Arial" panose="020B0604020202020204" pitchFamily="34" charset="0"/>
            </a:endParaRPr>
          </a:p>
          <a:p>
            <a:pPr>
              <a:lnSpc>
                <a:spcPct val="160000"/>
              </a:lnSpc>
            </a:pPr>
            <a:endParaRPr lang="en-US" dirty="0">
              <a:latin typeface="Arial" panose="020B0604020202020204" pitchFamily="34" charset="0"/>
              <a:cs typeface="Arial" panose="020B0604020202020204" pitchFamily="34" charset="0"/>
            </a:endParaRPr>
          </a:p>
          <a:p>
            <a:pPr>
              <a:lnSpc>
                <a:spcPct val="160000"/>
              </a:lnSpc>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96626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white surface&#10;&#10;Description automatically generated">
            <a:extLst>
              <a:ext uri="{FF2B5EF4-FFF2-40B4-BE49-F238E27FC236}">
                <a16:creationId xmlns:a16="http://schemas.microsoft.com/office/drawing/2014/main" id="{E0723504-A770-3787-67EE-72AEF3F90583}"/>
              </a:ext>
            </a:extLst>
          </p:cNvPr>
          <p:cNvPicPr>
            <a:picLocks noChangeAspect="1"/>
          </p:cNvPicPr>
          <p:nvPr/>
        </p:nvPicPr>
        <p:blipFill>
          <a:blip r:embed="rId3">
            <a:alphaModFix amt="85000"/>
          </a:blip>
          <a:stretch>
            <a:fillRect/>
          </a:stretch>
        </p:blipFill>
        <p:spPr>
          <a:xfrm>
            <a:off x="0" y="0"/>
            <a:ext cx="12192000" cy="6858000"/>
          </a:xfrm>
          <a:prstGeom prst="rect">
            <a:avLst/>
          </a:prstGeom>
        </p:spPr>
      </p:pic>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Next …</a:t>
            </a:r>
          </a:p>
          <a:p>
            <a:endParaRPr lang="en-US" dirty="0">
              <a:latin typeface="Arial" panose="020B0604020202020204" pitchFamily="34" charset="0"/>
              <a:cs typeface="Arial" panose="020B0604020202020204" pitchFamily="34" charset="0"/>
            </a:endParaRP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9" name="Text Placeholder 12">
            <a:extLst>
              <a:ext uri="{FF2B5EF4-FFF2-40B4-BE49-F238E27FC236}">
                <a16:creationId xmlns:a16="http://schemas.microsoft.com/office/drawing/2014/main" id="{0024FFA5-0B76-6D02-8357-B1D9BE2AF59D}"/>
              </a:ext>
            </a:extLst>
          </p:cNvPr>
          <p:cNvSpPr>
            <a:spLocks noGrp="1"/>
          </p:cNvSpPr>
          <p:nvPr>
            <p:ph type="body" sz="quarter" idx="12"/>
          </p:nvPr>
        </p:nvSpPr>
        <p:spPr>
          <a:xfrm>
            <a:off x="2482055" y="2133600"/>
            <a:ext cx="7227887" cy="3063240"/>
          </a:xfrm>
        </p:spPr>
        <p:txBody>
          <a:bodyPr/>
          <a:lstStyle/>
          <a:p>
            <a:pPr>
              <a:spcBef>
                <a:spcPts val="2200"/>
              </a:spcBef>
            </a:pPr>
            <a:r>
              <a:rPr lang="en-US" dirty="0">
                <a:solidFill>
                  <a:srgbClr val="1F127A"/>
                </a:solidFill>
                <a:latin typeface="Arial" panose="020B0604020202020204" pitchFamily="34" charset="0"/>
                <a:cs typeface="Arial" panose="020B0604020202020204" pitchFamily="34" charset="0"/>
              </a:rPr>
              <a:t>Use the Bat Hibernation &amp; Body Temperature Student page to analyze the data from the Big Brown Bat’s body temperature changes upon awakening from hibernation. Place your answers on that page.</a:t>
            </a:r>
            <a:br>
              <a:rPr lang="en-US" dirty="0">
                <a:solidFill>
                  <a:srgbClr val="1F127A"/>
                </a:solidFill>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12751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6191</TotalTime>
  <Words>591</Words>
  <Application>Microsoft Macintosh PowerPoint</Application>
  <PresentationFormat>Widescreen</PresentationFormat>
  <Paragraphs>55</Paragraphs>
  <Slides>10</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ITC Avant Garde Pro Md</vt:lpstr>
      <vt:lpstr>Foundry Gridnik ExtraBold</vt:lpstr>
      <vt:lpstr>Calibri</vt:lpstr>
      <vt:lpstr>ITC Avant Garde Pro Bk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RISING UP  TO END BAT EXTINCTIONS WORLDWIDE </dc:title>
  <dc:creator>Tiffany Liller</dc:creator>
  <cp:lastModifiedBy>Elizabeth Moran</cp:lastModifiedBy>
  <cp:revision>76</cp:revision>
  <dcterms:created xsi:type="dcterms:W3CDTF">2020-01-05T21:24:49Z</dcterms:created>
  <dcterms:modified xsi:type="dcterms:W3CDTF">2024-05-22T19:09:45Z</dcterms:modified>
</cp:coreProperties>
</file>