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2"/>
  </p:notesMasterIdLst>
  <p:sldIdLst>
    <p:sldId id="256" r:id="rId2"/>
    <p:sldId id="304" r:id="rId3"/>
    <p:sldId id="273" r:id="rId4"/>
    <p:sldId id="271" r:id="rId5"/>
    <p:sldId id="305" r:id="rId6"/>
    <p:sldId id="306" r:id="rId7"/>
    <p:sldId id="307" r:id="rId8"/>
    <p:sldId id="308" r:id="rId9"/>
    <p:sldId id="309" r:id="rId10"/>
    <p:sldId id="279" r:id="rId11"/>
  </p:sldIdLst>
  <p:sldSz cx="12192000" cy="6858000"/>
  <p:notesSz cx="6858000" cy="9144000"/>
  <p:embeddedFontLst>
    <p:embeddedFont>
      <p:font typeface="Foundry Gridnik ExtraBold" panose="02000000000000000000" pitchFamily="2" charset="77"/>
      <p:bold r:id="rId13"/>
      <p:italic r:id="rId14"/>
      <p:boldItalic r:id="rId15"/>
    </p:embeddedFont>
    <p:embeddedFont>
      <p:font typeface="ITC Avant Garde Pro Bk" panose="020B0502020202020204" pitchFamily="34" charset="77"/>
      <p:regular r:id="rId16"/>
    </p:embeddedFont>
    <p:embeddedFont>
      <p:font typeface="ITC Avant Garde Pro Md" panose="020B0602020202020204" pitchFamily="34" charset="77"/>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76" userDrawn="1">
          <p15:clr>
            <a:srgbClr val="A4A3A4"/>
          </p15:clr>
        </p15:guide>
        <p15:guide id="2" pos="7680" userDrawn="1">
          <p15:clr>
            <a:srgbClr val="A4A3A4"/>
          </p15:clr>
        </p15:guide>
        <p15:guide id="3" pos="7440" userDrawn="1">
          <p15:clr>
            <a:srgbClr val="A4A3A4"/>
          </p15:clr>
        </p15:guide>
        <p15:guide id="4" pos="240" userDrawn="1">
          <p15:clr>
            <a:srgbClr val="A4A3A4"/>
          </p15:clr>
        </p15:guide>
        <p15:guide id="5" orient="horz" pos="816" userDrawn="1">
          <p15:clr>
            <a:srgbClr val="A4A3A4"/>
          </p15:clr>
        </p15:guide>
        <p15:guide id="6" pos="3984" userDrawn="1">
          <p15:clr>
            <a:srgbClr val="A4A3A4"/>
          </p15:clr>
        </p15:guide>
        <p15:guide id="7" orient="horz" pos="2544" userDrawn="1">
          <p15:clr>
            <a:srgbClr val="A4A3A4"/>
          </p15:clr>
        </p15:guide>
        <p15:guide id="8" orient="horz" pos="28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A6B5"/>
    <a:srgbClr val="F74A47"/>
    <a:srgbClr val="1F127A"/>
    <a:srgbClr val="7F7F7F"/>
    <a:srgbClr val="000200"/>
    <a:srgbClr val="000000"/>
    <a:srgbClr val="020102"/>
    <a:srgbClr val="F4F4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65"/>
    <p:restoredTop sz="94422"/>
  </p:normalViewPr>
  <p:slideViewPr>
    <p:cSldViewPr snapToObjects="1">
      <p:cViewPr varScale="1">
        <p:scale>
          <a:sx n="112" d="100"/>
          <a:sy n="112" d="100"/>
        </p:scale>
        <p:origin x="232" y="376"/>
      </p:cViewPr>
      <p:guideLst>
        <p:guide orient="horz" pos="4176"/>
        <p:guide pos="7680"/>
        <p:guide pos="7440"/>
        <p:guide pos="240"/>
        <p:guide orient="horz" pos="816"/>
        <p:guide pos="3984"/>
        <p:guide orient="horz" pos="2544"/>
        <p:guide orient="horz" pos="283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30710D-2CED-864C-9BEE-EEB267EBF7D4}" type="datetimeFigureOut">
              <a:rPr lang="en-US" smtClean="0"/>
              <a:t>5/22/24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6C4336-2172-A343-8FF8-E28EAE14E895}" type="slidenum">
              <a:rPr lang="en-US" smtClean="0"/>
              <a:t>‹#›</a:t>
            </a:fld>
            <a:endParaRPr lang="en-US"/>
          </a:p>
        </p:txBody>
      </p:sp>
    </p:spTree>
    <p:extLst>
      <p:ext uri="{BB962C8B-B14F-4D97-AF65-F5344CB8AC3E}">
        <p14:creationId xmlns:p14="http://schemas.microsoft.com/office/powerpoint/2010/main" val="471131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1</a:t>
            </a:fld>
            <a:endParaRPr lang="en-US"/>
          </a:p>
        </p:txBody>
      </p:sp>
    </p:spTree>
    <p:extLst>
      <p:ext uri="{BB962C8B-B14F-4D97-AF65-F5344CB8AC3E}">
        <p14:creationId xmlns:p14="http://schemas.microsoft.com/office/powerpoint/2010/main" val="2536485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2</a:t>
            </a:fld>
            <a:endParaRPr lang="en-US"/>
          </a:p>
        </p:txBody>
      </p:sp>
    </p:spTree>
    <p:extLst>
      <p:ext uri="{BB962C8B-B14F-4D97-AF65-F5344CB8AC3E}">
        <p14:creationId xmlns:p14="http://schemas.microsoft.com/office/powerpoint/2010/main" val="3391176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3</a:t>
            </a:fld>
            <a:endParaRPr lang="en-US"/>
          </a:p>
        </p:txBody>
      </p:sp>
    </p:spTree>
    <p:extLst>
      <p:ext uri="{BB962C8B-B14F-4D97-AF65-F5344CB8AC3E}">
        <p14:creationId xmlns:p14="http://schemas.microsoft.com/office/powerpoint/2010/main" val="958047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5</a:t>
            </a:fld>
            <a:endParaRPr lang="en-US"/>
          </a:p>
        </p:txBody>
      </p:sp>
    </p:spTree>
    <p:extLst>
      <p:ext uri="{BB962C8B-B14F-4D97-AF65-F5344CB8AC3E}">
        <p14:creationId xmlns:p14="http://schemas.microsoft.com/office/powerpoint/2010/main" val="1807373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7</a:t>
            </a:fld>
            <a:endParaRPr lang="en-US"/>
          </a:p>
        </p:txBody>
      </p:sp>
    </p:spTree>
    <p:extLst>
      <p:ext uri="{BB962C8B-B14F-4D97-AF65-F5344CB8AC3E}">
        <p14:creationId xmlns:p14="http://schemas.microsoft.com/office/powerpoint/2010/main" val="1669928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8</a:t>
            </a:fld>
            <a:endParaRPr lang="en-US"/>
          </a:p>
        </p:txBody>
      </p:sp>
    </p:spTree>
    <p:extLst>
      <p:ext uri="{BB962C8B-B14F-4D97-AF65-F5344CB8AC3E}">
        <p14:creationId xmlns:p14="http://schemas.microsoft.com/office/powerpoint/2010/main" val="1878642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9</a:t>
            </a:fld>
            <a:endParaRPr lang="en-US"/>
          </a:p>
        </p:txBody>
      </p:sp>
    </p:spTree>
    <p:extLst>
      <p:ext uri="{BB962C8B-B14F-4D97-AF65-F5344CB8AC3E}">
        <p14:creationId xmlns:p14="http://schemas.microsoft.com/office/powerpoint/2010/main" val="3351147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6C4336-2172-A343-8FF8-E28EAE14E895}" type="slidenum">
              <a:rPr lang="en-US" smtClean="0"/>
              <a:t>10</a:t>
            </a:fld>
            <a:endParaRPr lang="en-US"/>
          </a:p>
        </p:txBody>
      </p:sp>
    </p:spTree>
    <p:extLst>
      <p:ext uri="{BB962C8B-B14F-4D97-AF65-F5344CB8AC3E}">
        <p14:creationId xmlns:p14="http://schemas.microsoft.com/office/powerpoint/2010/main" val="2923364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957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4167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a:lstStyle>
            <a:lvl1pPr marL="0" indent="0">
              <a:buNone/>
              <a:defRPr sz="2000" b="1" i="0">
                <a:solidFill>
                  <a:srgbClr val="1F127A"/>
                </a:solidFill>
                <a:latin typeface="Foundry Gridnik ExtraBold" panose="02000000000000000000" pitchFamily="2" charset="77"/>
              </a:defRPr>
            </a:lvl1pPr>
          </a:lstStyle>
          <a:p>
            <a:pPr lvl="0"/>
            <a:r>
              <a:rPr lang="en-US" dirty="0"/>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a:lstStyle>
            <a:lvl1pPr marL="0" indent="0">
              <a:buNone/>
              <a:defRPr sz="2800" b="1" i="0">
                <a:solidFill>
                  <a:srgbClr val="7F7F7F"/>
                </a:solidFill>
                <a:latin typeface="ITC Avant Garde Pro Md" panose="020B0602020202020204" pitchFamily="34" charset="77"/>
              </a:defRPr>
            </a:lvl1pPr>
          </a:lstStyle>
          <a:p>
            <a:pPr lvl="0"/>
            <a:r>
              <a:rPr lang="en-US" sz="2800" dirty="0"/>
              <a:t>Header</a:t>
            </a:r>
            <a:endParaRPr lang="en-US" dirty="0"/>
          </a:p>
        </p:txBody>
      </p:sp>
      <p:sp>
        <p:nvSpPr>
          <p:cNvPr id="38" name="Text Placeholder 32">
            <a:extLst>
              <a:ext uri="{FF2B5EF4-FFF2-40B4-BE49-F238E27FC236}">
                <a16:creationId xmlns:a16="http://schemas.microsoft.com/office/drawing/2014/main" id="{B6785A59-A5BA-5F43-A359-531755069ACF}"/>
              </a:ext>
            </a:extLst>
          </p:cNvPr>
          <p:cNvSpPr>
            <a:spLocks noGrp="1"/>
          </p:cNvSpPr>
          <p:nvPr>
            <p:ph type="body" sz="quarter" idx="15" hasCustomPrompt="1"/>
          </p:nvPr>
        </p:nvSpPr>
        <p:spPr>
          <a:xfrm>
            <a:off x="315913" y="1752600"/>
            <a:ext cx="8447087" cy="4340225"/>
          </a:xfrm>
          <a:prstGeom prst="rect">
            <a:avLst/>
          </a:prstGeom>
        </p:spPr>
        <p:txBody>
          <a:bodyPr/>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a:r>
              <a:rPr lang="en-US" dirty="0"/>
              <a:t>Body Copy</a:t>
            </a:r>
          </a:p>
          <a:p>
            <a:pPr lvl="1"/>
            <a:r>
              <a:rPr lang="en-US" dirty="0"/>
              <a:t>Second level</a:t>
            </a:r>
          </a:p>
          <a:p>
            <a:pPr lvl="2"/>
            <a:r>
              <a:rPr lang="en-US" dirty="0"/>
              <a:t>Third level</a:t>
            </a:r>
          </a:p>
        </p:txBody>
      </p:sp>
    </p:spTree>
    <p:extLst>
      <p:ext uri="{BB962C8B-B14F-4D97-AF65-F5344CB8AC3E}">
        <p14:creationId xmlns:p14="http://schemas.microsoft.com/office/powerpoint/2010/main" val="2064524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a:lstStyle>
            <a:lvl1pPr marL="0" indent="0">
              <a:buNone/>
              <a:defRPr sz="2000" b="1" i="0">
                <a:solidFill>
                  <a:srgbClr val="1F127A"/>
                </a:solidFill>
                <a:latin typeface="Foundry Gridnik ExtraBold" panose="02000000000000000000" pitchFamily="2" charset="77"/>
              </a:defRPr>
            </a:lvl1pPr>
          </a:lstStyle>
          <a:p>
            <a:pPr lvl="0"/>
            <a:r>
              <a:rPr lang="en-US" dirty="0"/>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a:lstStyle>
            <a:lvl1pPr marL="0" indent="0">
              <a:buNone/>
              <a:defRPr sz="2800" b="1" i="0">
                <a:solidFill>
                  <a:srgbClr val="7F7F7F"/>
                </a:solidFill>
                <a:latin typeface="ITC Avant Garde Pro Md" panose="020B0602020202020204" pitchFamily="34" charset="77"/>
              </a:defRPr>
            </a:lvl1pPr>
          </a:lstStyle>
          <a:p>
            <a:pPr lvl="0"/>
            <a:r>
              <a:rPr lang="en-US" sz="2800" dirty="0"/>
              <a:t>Header</a:t>
            </a:r>
            <a:endParaRPr lang="en-US" dirty="0"/>
          </a:p>
        </p:txBody>
      </p:sp>
      <p:sp>
        <p:nvSpPr>
          <p:cNvPr id="9" name="Content Placeholder 3">
            <a:extLst>
              <a:ext uri="{FF2B5EF4-FFF2-40B4-BE49-F238E27FC236}">
                <a16:creationId xmlns:a16="http://schemas.microsoft.com/office/drawing/2014/main" id="{978BC3ED-7B3B-C647-88D9-02088AFE3A2A}"/>
              </a:ext>
            </a:extLst>
          </p:cNvPr>
          <p:cNvSpPr>
            <a:spLocks noGrp="1"/>
          </p:cNvSpPr>
          <p:nvPr>
            <p:ph sz="half" idx="2"/>
          </p:nvPr>
        </p:nvSpPr>
        <p:spPr>
          <a:xfrm>
            <a:off x="6641638" y="1748967"/>
            <a:ext cx="5157787" cy="3684588"/>
          </a:xfrm>
          <a:prstGeom prst="rect">
            <a:avLst/>
          </a:prstGeom>
        </p:spPr>
        <p:txBody>
          <a:bodyPr/>
          <a:lstStyle>
            <a:lvl1pPr marL="0" indent="0">
              <a:buNone/>
              <a:defRPr/>
            </a:lvl1pPr>
          </a:lstStyle>
          <a:p>
            <a:pPr lvl="0"/>
            <a:endParaRPr lang="en-US" dirty="0"/>
          </a:p>
        </p:txBody>
      </p:sp>
      <p:sp>
        <p:nvSpPr>
          <p:cNvPr id="10" name="Text Placeholder 32">
            <a:extLst>
              <a:ext uri="{FF2B5EF4-FFF2-40B4-BE49-F238E27FC236}">
                <a16:creationId xmlns:a16="http://schemas.microsoft.com/office/drawing/2014/main" id="{6B609AA2-A314-3F49-AFF1-56242B574A07}"/>
              </a:ext>
            </a:extLst>
          </p:cNvPr>
          <p:cNvSpPr>
            <a:spLocks noGrp="1"/>
          </p:cNvSpPr>
          <p:nvPr>
            <p:ph type="body" sz="quarter" idx="15" hasCustomPrompt="1"/>
          </p:nvPr>
        </p:nvSpPr>
        <p:spPr>
          <a:xfrm>
            <a:off x="315913" y="1752600"/>
            <a:ext cx="5780087" cy="4340225"/>
          </a:xfrm>
          <a:prstGeom prst="rect">
            <a:avLst/>
          </a:prstGeom>
        </p:spPr>
        <p:txBody>
          <a:bodyPr/>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a:r>
              <a:rPr lang="en-US" dirty="0"/>
              <a:t>Body Copy</a:t>
            </a:r>
          </a:p>
          <a:p>
            <a:pPr lvl="1"/>
            <a:r>
              <a:rPr lang="en-US" dirty="0"/>
              <a:t>Second level</a:t>
            </a:r>
          </a:p>
          <a:p>
            <a:pPr lvl="2"/>
            <a:r>
              <a:rPr lang="en-US" dirty="0"/>
              <a:t>Third level</a:t>
            </a:r>
          </a:p>
        </p:txBody>
      </p:sp>
    </p:spTree>
    <p:extLst>
      <p:ext uri="{BB962C8B-B14F-4D97-AF65-F5344CB8AC3E}">
        <p14:creationId xmlns:p14="http://schemas.microsoft.com/office/powerpoint/2010/main" val="887864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5322426"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48716"/>
          </a:xfrm>
          <a:prstGeom prst="rect">
            <a:avLst/>
          </a:prstGeom>
        </p:spPr>
        <p:txBody>
          <a:bodyPr/>
          <a:lstStyle>
            <a:lvl1pPr marL="0" indent="0">
              <a:buNone/>
              <a:defRPr sz="2000" b="1" i="0">
                <a:solidFill>
                  <a:srgbClr val="1F127A"/>
                </a:solidFill>
                <a:latin typeface="Foundry Gridnik ExtraBold" panose="02000000000000000000" pitchFamily="2" charset="77"/>
              </a:defRPr>
            </a:lvl1pPr>
          </a:lstStyle>
          <a:p>
            <a:pPr lvl="0"/>
            <a:r>
              <a:rPr lang="en-US" dirty="0"/>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4" y="990599"/>
            <a:ext cx="5399088" cy="601117"/>
          </a:xfrm>
          <a:prstGeom prst="rect">
            <a:avLst/>
          </a:prstGeom>
        </p:spPr>
        <p:txBody>
          <a:bodyPr/>
          <a:lstStyle>
            <a:lvl1pPr marL="0" indent="0">
              <a:buNone/>
              <a:defRPr sz="2800" b="1" i="0">
                <a:solidFill>
                  <a:srgbClr val="7F7F7F"/>
                </a:solidFill>
                <a:latin typeface="ITC Avant Garde Pro Md" panose="020B0602020202020204" pitchFamily="34" charset="77"/>
              </a:defRPr>
            </a:lvl1pPr>
          </a:lstStyle>
          <a:p>
            <a:pPr lvl="0"/>
            <a:r>
              <a:rPr lang="en-US" sz="2800" dirty="0"/>
              <a:t>Header</a:t>
            </a:r>
            <a:endParaRPr lang="en-US" dirty="0"/>
          </a:p>
        </p:txBody>
      </p:sp>
      <p:sp>
        <p:nvSpPr>
          <p:cNvPr id="11" name="Text Placeholder 32">
            <a:extLst>
              <a:ext uri="{FF2B5EF4-FFF2-40B4-BE49-F238E27FC236}">
                <a16:creationId xmlns:a16="http://schemas.microsoft.com/office/drawing/2014/main" id="{066D8449-14EF-F342-8C8B-5EA3FA461A03}"/>
              </a:ext>
            </a:extLst>
          </p:cNvPr>
          <p:cNvSpPr>
            <a:spLocks noGrp="1"/>
          </p:cNvSpPr>
          <p:nvPr>
            <p:ph type="body" sz="quarter" idx="15" hasCustomPrompt="1"/>
          </p:nvPr>
        </p:nvSpPr>
        <p:spPr>
          <a:xfrm>
            <a:off x="315914" y="1752599"/>
            <a:ext cx="5399087" cy="4340225"/>
          </a:xfrm>
          <a:prstGeom prst="rect">
            <a:avLst/>
          </a:prstGeom>
        </p:spPr>
        <p:txBody>
          <a:bodyPr/>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a:r>
              <a:rPr lang="en-US" dirty="0"/>
              <a:t>Body Copy</a:t>
            </a:r>
          </a:p>
          <a:p>
            <a:pPr lvl="1"/>
            <a:r>
              <a:rPr lang="en-US" dirty="0"/>
              <a:t>Second level</a:t>
            </a:r>
          </a:p>
          <a:p>
            <a:pPr lvl="2"/>
            <a:r>
              <a:rPr lang="en-US" dirty="0"/>
              <a:t>Third level</a:t>
            </a:r>
          </a:p>
        </p:txBody>
      </p:sp>
      <p:sp>
        <p:nvSpPr>
          <p:cNvPr id="10" name="Picture Placeholder 5">
            <a:extLst>
              <a:ext uri="{FF2B5EF4-FFF2-40B4-BE49-F238E27FC236}">
                <a16:creationId xmlns:a16="http://schemas.microsoft.com/office/drawing/2014/main" id="{D0D5CBE2-10CD-A649-A2DD-03185950AD50}"/>
              </a:ext>
            </a:extLst>
          </p:cNvPr>
          <p:cNvSpPr>
            <a:spLocks noGrp="1"/>
          </p:cNvSpPr>
          <p:nvPr>
            <p:ph type="pic" sz="quarter" idx="10"/>
          </p:nvPr>
        </p:nvSpPr>
        <p:spPr>
          <a:xfrm>
            <a:off x="6096000" y="0"/>
            <a:ext cx="6096000" cy="6858000"/>
          </a:xfrm>
          <a:prstGeom prst="rect">
            <a:avLst/>
          </a:prstGeom>
        </p:spPr>
        <p:txBody>
          <a:bodyPr/>
          <a:lstStyle/>
          <a:p>
            <a:endParaRPr lang="en-US"/>
          </a:p>
        </p:txBody>
      </p:sp>
    </p:spTree>
    <p:extLst>
      <p:ext uri="{BB962C8B-B14F-4D97-AF65-F5344CB8AC3E}">
        <p14:creationId xmlns:p14="http://schemas.microsoft.com/office/powerpoint/2010/main" val="31622845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1083401"/>
      </p:ext>
    </p:extLst>
  </p:cSld>
  <p:clrMap bg1="lt1" tx1="dk1" bg2="lt2" tx2="dk2" accent1="accent1" accent2="accent2" accent3="accent3" accent4="accent4" accent5="accent5" accent6="accent6" hlink="hlink" folHlink="folHlink"/>
  <p:sldLayoutIdLst>
    <p:sldLayoutId id="2147483664" r:id="rId1"/>
    <p:sldLayoutId id="2147483660" r:id="rId2"/>
    <p:sldLayoutId id="2147483661" r:id="rId3"/>
    <p:sldLayoutId id="2147483666" r:id="rId4"/>
    <p:sldLayoutId id="21474836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3" name="Picture 2" descr="A bat with wings spread out&#10;&#10;Description automatically generated">
            <a:extLst>
              <a:ext uri="{FF2B5EF4-FFF2-40B4-BE49-F238E27FC236}">
                <a16:creationId xmlns:a16="http://schemas.microsoft.com/office/drawing/2014/main" id="{F12719B5-E2A5-713A-DD40-151781DB57E0}"/>
              </a:ext>
            </a:extLst>
          </p:cNvPr>
          <p:cNvPicPr>
            <a:picLocks noChangeAspect="1"/>
          </p:cNvPicPr>
          <p:nvPr/>
        </p:nvPicPr>
        <p:blipFill>
          <a:blip r:embed="rId3"/>
          <a:stretch>
            <a:fillRect/>
          </a:stretch>
        </p:blipFill>
        <p:spPr>
          <a:xfrm>
            <a:off x="-1" y="0"/>
            <a:ext cx="12192001" cy="6858000"/>
          </a:xfrm>
          <a:prstGeom prst="rect">
            <a:avLst/>
          </a:prstGeom>
        </p:spPr>
      </p:pic>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520769" y="5864739"/>
            <a:ext cx="2374831" cy="612261"/>
          </a:xfrm>
          <a:prstGeom prst="rect">
            <a:avLst/>
          </a:prstGeom>
        </p:spPr>
      </p:pic>
      <p:sp>
        <p:nvSpPr>
          <p:cNvPr id="7" name="TextBox 6">
            <a:extLst>
              <a:ext uri="{FF2B5EF4-FFF2-40B4-BE49-F238E27FC236}">
                <a16:creationId xmlns:a16="http://schemas.microsoft.com/office/drawing/2014/main" id="{B9A3D2FF-541C-6D34-1697-465E03A0704E}"/>
              </a:ext>
            </a:extLst>
          </p:cNvPr>
          <p:cNvSpPr txBox="1"/>
          <p:nvPr/>
        </p:nvSpPr>
        <p:spPr>
          <a:xfrm>
            <a:off x="457200" y="448613"/>
            <a:ext cx="8534400" cy="848950"/>
          </a:xfrm>
          <a:prstGeom prst="rect">
            <a:avLst/>
          </a:prstGeom>
          <a:noFill/>
        </p:spPr>
        <p:txBody>
          <a:bodyPr wrap="square" rtlCol="0">
            <a:spAutoFit/>
          </a:bodyPr>
          <a:lstStyle/>
          <a:p>
            <a:pPr>
              <a:lnSpc>
                <a:spcPts val="5880"/>
              </a:lnSpc>
            </a:pPr>
            <a:r>
              <a:rPr lang="en-US" sz="5400" b="1" dirty="0">
                <a:solidFill>
                  <a:schemeClr val="bg1"/>
                </a:solidFill>
                <a:latin typeface="Arial" panose="020B0604020202020204" pitchFamily="34" charset="0"/>
                <a:cs typeface="Arial" panose="020B0604020202020204" pitchFamily="34" charset="0"/>
              </a:rPr>
              <a:t>BAT MIGRATION</a:t>
            </a:r>
          </a:p>
        </p:txBody>
      </p:sp>
      <p:sp>
        <p:nvSpPr>
          <p:cNvPr id="4" name="TextBox 3">
            <a:extLst>
              <a:ext uri="{FF2B5EF4-FFF2-40B4-BE49-F238E27FC236}">
                <a16:creationId xmlns:a16="http://schemas.microsoft.com/office/drawing/2014/main" id="{8268ED54-E360-CB3A-03EB-F53290D435C1}"/>
              </a:ext>
            </a:extLst>
          </p:cNvPr>
          <p:cNvSpPr txBox="1"/>
          <p:nvPr/>
        </p:nvSpPr>
        <p:spPr>
          <a:xfrm>
            <a:off x="520769" y="1297563"/>
            <a:ext cx="3822631" cy="1200329"/>
          </a:xfrm>
          <a:prstGeom prst="rect">
            <a:avLst/>
          </a:prstGeom>
          <a:noFill/>
        </p:spPr>
        <p:txBody>
          <a:bodyPr wrap="square" rtlCol="0">
            <a:spAutoFit/>
          </a:bodyPr>
          <a:lstStyle/>
          <a:p>
            <a:r>
              <a:rPr lang="en-US" sz="2400" b="1" dirty="0">
                <a:solidFill>
                  <a:schemeClr val="bg1"/>
                </a:solidFill>
                <a:latin typeface="Arial" panose="020B0604020202020204" pitchFamily="34" charset="0"/>
                <a:cs typeface="Arial" panose="020B0604020202020204" pitchFamily="34" charset="0"/>
              </a:rPr>
              <a:t>A Behavioral Adaptation for Survival</a:t>
            </a:r>
            <a:endParaRPr lang="en-US" sz="2400" dirty="0">
              <a:solidFill>
                <a:schemeClr val="bg1"/>
              </a:solidFill>
              <a:latin typeface="Arial" panose="020B0604020202020204" pitchFamily="34" charset="0"/>
              <a:cs typeface="Arial" panose="020B0604020202020204" pitchFamily="34" charset="0"/>
            </a:endParaRPr>
          </a:p>
          <a:p>
            <a:r>
              <a:rPr lang="en-US" sz="2400" dirty="0"/>
              <a:t> </a:t>
            </a:r>
          </a:p>
        </p:txBody>
      </p:sp>
    </p:spTree>
    <p:extLst>
      <p:ext uri="{BB962C8B-B14F-4D97-AF65-F5344CB8AC3E}">
        <p14:creationId xmlns:p14="http://schemas.microsoft.com/office/powerpoint/2010/main" val="589605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2" name="Picture 1" descr="A bat with wings spread out&#10;&#10;Description automatically generated">
            <a:extLst>
              <a:ext uri="{FF2B5EF4-FFF2-40B4-BE49-F238E27FC236}">
                <a16:creationId xmlns:a16="http://schemas.microsoft.com/office/drawing/2014/main" id="{427FA8D7-E19A-BB8C-F967-61FBC3DE47B9}"/>
              </a:ext>
            </a:extLst>
          </p:cNvPr>
          <p:cNvPicPr>
            <a:picLocks noChangeAspect="1"/>
          </p:cNvPicPr>
          <p:nvPr/>
        </p:nvPicPr>
        <p:blipFill>
          <a:blip r:embed="rId3"/>
          <a:stretch>
            <a:fillRect/>
          </a:stretch>
        </p:blipFill>
        <p:spPr>
          <a:xfrm>
            <a:off x="-1" y="0"/>
            <a:ext cx="12192001" cy="6858000"/>
          </a:xfrm>
          <a:prstGeom prst="rect">
            <a:avLst/>
          </a:prstGeom>
        </p:spPr>
      </p:pic>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9272531" y="5864739"/>
            <a:ext cx="2374831" cy="612261"/>
          </a:xfrm>
          <a:prstGeom prst="rect">
            <a:avLst/>
          </a:prstGeom>
        </p:spPr>
      </p:pic>
      <p:pic>
        <p:nvPicPr>
          <p:cNvPr id="4" name="Picture 3">
            <a:extLst>
              <a:ext uri="{FF2B5EF4-FFF2-40B4-BE49-F238E27FC236}">
                <a16:creationId xmlns:a16="http://schemas.microsoft.com/office/drawing/2014/main" id="{F1CE98BA-C375-7D02-E49D-ABBE20F7B987}"/>
              </a:ext>
            </a:extLst>
          </p:cNvPr>
          <p:cNvPicPr>
            <a:picLocks noChangeAspect="1"/>
          </p:cNvPicPr>
          <p:nvPr/>
        </p:nvPicPr>
        <p:blipFill>
          <a:blip r:embed="rId5"/>
          <a:stretch>
            <a:fillRect/>
          </a:stretch>
        </p:blipFill>
        <p:spPr>
          <a:xfrm>
            <a:off x="544638" y="6091767"/>
            <a:ext cx="533400" cy="385233"/>
          </a:xfrm>
          <a:prstGeom prst="rect">
            <a:avLst/>
          </a:prstGeom>
        </p:spPr>
      </p:pic>
      <p:pic>
        <p:nvPicPr>
          <p:cNvPr id="5" name="Picture 4">
            <a:extLst>
              <a:ext uri="{FF2B5EF4-FFF2-40B4-BE49-F238E27FC236}">
                <a16:creationId xmlns:a16="http://schemas.microsoft.com/office/drawing/2014/main" id="{A6EDB900-B0E5-38B3-7964-0028CDE87D07}"/>
              </a:ext>
            </a:extLst>
          </p:cNvPr>
          <p:cNvPicPr>
            <a:picLocks noChangeAspect="1"/>
          </p:cNvPicPr>
          <p:nvPr/>
        </p:nvPicPr>
        <p:blipFill>
          <a:blip r:embed="rId6"/>
          <a:stretch>
            <a:fillRect/>
          </a:stretch>
        </p:blipFill>
        <p:spPr>
          <a:xfrm>
            <a:off x="1175809" y="6166347"/>
            <a:ext cx="1627077" cy="180206"/>
          </a:xfrm>
          <a:prstGeom prst="rect">
            <a:avLst/>
          </a:prstGeom>
        </p:spPr>
      </p:pic>
      <p:sp>
        <p:nvSpPr>
          <p:cNvPr id="9" name="TextBox 8">
            <a:extLst>
              <a:ext uri="{FF2B5EF4-FFF2-40B4-BE49-F238E27FC236}">
                <a16:creationId xmlns:a16="http://schemas.microsoft.com/office/drawing/2014/main" id="{16B26628-A7D3-608F-1AF9-D67F55B3B653}"/>
              </a:ext>
            </a:extLst>
          </p:cNvPr>
          <p:cNvSpPr txBox="1"/>
          <p:nvPr/>
        </p:nvSpPr>
        <p:spPr>
          <a:xfrm>
            <a:off x="440686" y="5648577"/>
            <a:ext cx="1801048"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Learn more:</a:t>
            </a:r>
          </a:p>
        </p:txBody>
      </p:sp>
    </p:spTree>
    <p:extLst>
      <p:ext uri="{BB962C8B-B14F-4D97-AF65-F5344CB8AC3E}">
        <p14:creationId xmlns:p14="http://schemas.microsoft.com/office/powerpoint/2010/main" val="757245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Bat Migration Facts</a:t>
            </a:r>
          </a:p>
        </p:txBody>
      </p:sp>
      <p:pic>
        <p:nvPicPr>
          <p:cNvPr id="9" name="Picture 8" descr="A bat flying in the sky&#10;&#10;Description automatically generated">
            <a:extLst>
              <a:ext uri="{FF2B5EF4-FFF2-40B4-BE49-F238E27FC236}">
                <a16:creationId xmlns:a16="http://schemas.microsoft.com/office/drawing/2014/main" id="{59A10D40-A4CA-2481-50E5-9F45D7840276}"/>
              </a:ext>
            </a:extLst>
          </p:cNvPr>
          <p:cNvPicPr>
            <a:picLocks noChangeAspect="1"/>
          </p:cNvPicPr>
          <p:nvPr/>
        </p:nvPicPr>
        <p:blipFill rotWithShape="1">
          <a:blip r:embed="rId3"/>
          <a:srcRect l="19188" r="21772" b="369"/>
          <a:stretch/>
        </p:blipFill>
        <p:spPr>
          <a:xfrm>
            <a:off x="6096000" y="1"/>
            <a:ext cx="6096000" cy="6857999"/>
          </a:xfrm>
          <a:prstGeom prst="rect">
            <a:avLst/>
          </a:prstGeom>
        </p:spPr>
      </p:pic>
      <p:sp>
        <p:nvSpPr>
          <p:cNvPr id="12" name="Content Placeholder 2">
            <a:extLst>
              <a:ext uri="{FF2B5EF4-FFF2-40B4-BE49-F238E27FC236}">
                <a16:creationId xmlns:a16="http://schemas.microsoft.com/office/drawing/2014/main" id="{BC4AE79F-CF75-F28B-3EBE-F0477374679B}"/>
              </a:ext>
            </a:extLst>
          </p:cNvPr>
          <p:cNvSpPr txBox="1">
            <a:spLocks/>
          </p:cNvSpPr>
          <p:nvPr/>
        </p:nvSpPr>
        <p:spPr>
          <a:xfrm>
            <a:off x="100584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r>
              <a:rPr lang="en-US" sz="1000" b="1" dirty="0">
                <a:solidFill>
                  <a:srgbClr val="21A6B5"/>
                </a:solidFill>
                <a:latin typeface="Arial" panose="020B0604020202020204" pitchFamily="34" charset="0"/>
                <a:cs typeface="Arial" panose="020B0604020202020204" pitchFamily="34" charset="0"/>
              </a:rPr>
              <a:t>Mexican Free-tailed Bat</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Bruce D. </a:t>
            </a:r>
            <a:r>
              <a:rPr lang="en-US" sz="1000" b="1" dirty="0" err="1">
                <a:solidFill>
                  <a:srgbClr val="21A6B5"/>
                </a:solidFill>
                <a:latin typeface="Arial" panose="020B0604020202020204" pitchFamily="34" charset="0"/>
                <a:cs typeface="Arial" panose="020B0604020202020204" pitchFamily="34" charset="0"/>
              </a:rPr>
              <a:t>Taubert</a:t>
            </a:r>
            <a:endParaRPr lang="en-US" sz="1000" b="1" dirty="0">
              <a:solidFill>
                <a:srgbClr val="21A6B5"/>
              </a:solidFill>
              <a:latin typeface="Arial" panose="020B0604020202020204" pitchFamily="34" charset="0"/>
              <a:cs typeface="Arial" panose="020B0604020202020204" pitchFamily="34" charset="0"/>
            </a:endParaRPr>
          </a:p>
        </p:txBody>
      </p:sp>
      <p:sp>
        <p:nvSpPr>
          <p:cNvPr id="4" name="Text Placeholder 13">
            <a:extLst>
              <a:ext uri="{FF2B5EF4-FFF2-40B4-BE49-F238E27FC236}">
                <a16:creationId xmlns:a16="http://schemas.microsoft.com/office/drawing/2014/main" id="{913FC409-85E8-D1B2-F97C-BD13F6DB6A40}"/>
              </a:ext>
            </a:extLst>
          </p:cNvPr>
          <p:cNvSpPr txBox="1">
            <a:spLocks/>
          </p:cNvSpPr>
          <p:nvPr/>
        </p:nvSpPr>
        <p:spPr>
          <a:xfrm>
            <a:off x="-152400" y="1172818"/>
            <a:ext cx="5867400" cy="545658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4"/>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500"/>
              </a:spcBef>
            </a:pPr>
            <a:r>
              <a:rPr lang="en-US" dirty="0">
                <a:latin typeface="Arial" panose="020B0604020202020204" pitchFamily="34" charset="0"/>
                <a:cs typeface="Arial" panose="020B0604020202020204" pitchFamily="34" charset="0"/>
              </a:rPr>
              <a:t>Many species of bats move between summer and winter habitats. Some search for more abundant food sources in warmer locations, and others seek ideal habitats for hibernating in winter or raising young in summer. </a:t>
            </a:r>
          </a:p>
          <a:p>
            <a:pPr lvl="1">
              <a:lnSpc>
                <a:spcPct val="100000"/>
              </a:lnSpc>
              <a:spcBef>
                <a:spcPts val="1500"/>
              </a:spcBef>
            </a:pPr>
            <a:r>
              <a:rPr lang="en-US" dirty="0">
                <a:latin typeface="Arial" panose="020B0604020202020204" pitchFamily="34" charset="0"/>
                <a:cs typeface="Arial" panose="020B0604020202020204" pitchFamily="34" charset="0"/>
              </a:rPr>
              <a:t>Most species that roost in trees migrate south for winter when insects become scarce. In the fall, thousands of bats from across the U.S. gather along the coasts and in northern Mexico. </a:t>
            </a:r>
          </a:p>
          <a:p>
            <a:pPr lvl="1">
              <a:lnSpc>
                <a:spcPct val="100000"/>
              </a:lnSpc>
              <a:spcBef>
                <a:spcPts val="1500"/>
              </a:spcBef>
            </a:pPr>
            <a:r>
              <a:rPr lang="en-US" dirty="0">
                <a:latin typeface="Arial" panose="020B0604020202020204" pitchFamily="34" charset="0"/>
                <a:cs typeface="Arial" panose="020B0604020202020204" pitchFamily="34" charset="0"/>
              </a:rPr>
              <a:t>Mexican free-tailed bats that roost in Texas during the summer also migrate to Mexico over winter. </a:t>
            </a:r>
          </a:p>
          <a:p>
            <a:pPr lvl="1">
              <a:lnSpc>
                <a:spcPct val="100000"/>
              </a:lnSpc>
              <a:spcBef>
                <a:spcPts val="1500"/>
              </a:spcBef>
            </a:pPr>
            <a:r>
              <a:rPr lang="en-US" dirty="0">
                <a:latin typeface="Arial" panose="020B0604020202020204" pitchFamily="34" charset="0"/>
                <a:cs typeface="Arial" panose="020B0604020202020204" pitchFamily="34" charset="0"/>
              </a:rPr>
              <a:t>Just like birds, bats navigate over thousands of miles between their winter and summer homes.</a:t>
            </a:r>
          </a:p>
        </p:txBody>
      </p:sp>
    </p:spTree>
    <p:extLst>
      <p:ext uri="{BB962C8B-B14F-4D97-AF65-F5344CB8AC3E}">
        <p14:creationId xmlns:p14="http://schemas.microsoft.com/office/powerpoint/2010/main" val="4133248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Grp="1" noRot="1" noChangeAspect="1" noMove="1" noResize="1" noEditPoints="1" noAdjustHandles="1" noChangeArrowheads="1" noChangeShapeType="1" noCrop="1"/>
          </p:cNvPicPr>
          <p:nvPr/>
        </p:nvPicPr>
        <p:blipFill rotWithShape="1">
          <a:blip r:embed="rId3"/>
          <a:srcRect t="3814" b="11441"/>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2133600"/>
            <a:ext cx="7227887" cy="3063240"/>
          </a:xfrm>
        </p:spPr>
        <p:txBody>
          <a:bodyPr/>
          <a:lstStyle/>
          <a:p>
            <a:pPr>
              <a:spcBef>
                <a:spcPts val="2200"/>
              </a:spcBef>
            </a:pPr>
            <a:r>
              <a:rPr lang="en-US" dirty="0">
                <a:latin typeface="Arial" panose="020B0604020202020204" pitchFamily="34" charset="0"/>
                <a:cs typeface="Arial" panose="020B0604020202020204" pitchFamily="34" charset="0"/>
              </a:rPr>
              <a:t>For Food</a:t>
            </a:r>
          </a:p>
          <a:p>
            <a:pPr>
              <a:spcBef>
                <a:spcPts val="2200"/>
              </a:spcBef>
            </a:pPr>
            <a:r>
              <a:rPr lang="en-US" dirty="0">
                <a:solidFill>
                  <a:srgbClr val="1F127A"/>
                </a:solidFill>
                <a:latin typeface="Arial" panose="020B0604020202020204" pitchFamily="34" charset="0"/>
                <a:cs typeface="Arial" panose="020B0604020202020204" pitchFamily="34" charset="0"/>
              </a:rPr>
              <a:t>When cold weather drives insects away, bats must choose to hibernate or migrate to warmer areas with more abundant food supplies. Some bat species hibernate, some migrate, and some </a:t>
            </a:r>
            <a:br>
              <a:rPr lang="en-US" dirty="0">
                <a:solidFill>
                  <a:srgbClr val="1F127A"/>
                </a:solidFill>
                <a:latin typeface="Arial" panose="020B0604020202020204" pitchFamily="34" charset="0"/>
                <a:cs typeface="Arial" panose="020B0604020202020204" pitchFamily="34" charset="0"/>
              </a:rPr>
            </a:br>
            <a:r>
              <a:rPr lang="en-US" dirty="0">
                <a:solidFill>
                  <a:srgbClr val="1F127A"/>
                </a:solidFill>
                <a:latin typeface="Arial" panose="020B0604020202020204" pitchFamily="34" charset="0"/>
                <a:cs typeface="Arial" panose="020B0604020202020204" pitchFamily="34" charset="0"/>
              </a:rPr>
              <a:t>do both.</a:t>
            </a:r>
          </a:p>
          <a:p>
            <a:pPr>
              <a:spcBef>
                <a:spcPts val="2200"/>
              </a:spcBef>
            </a:pPr>
            <a:endParaRPr lang="en-US" dirty="0">
              <a:solidFill>
                <a:srgbClr val="1F127A"/>
              </a:solidFill>
              <a:latin typeface="Arial" panose="020B0604020202020204" pitchFamily="34" charset="0"/>
              <a:cs typeface="Arial" panose="020B0604020202020204" pitchFamily="34" charset="0"/>
            </a:endParaRPr>
          </a:p>
          <a:p>
            <a:pPr>
              <a:spcBef>
                <a:spcPts val="2200"/>
              </a:spcBef>
            </a:pPr>
            <a:endParaRPr lang="en-US" dirty="0">
              <a:solidFill>
                <a:srgbClr val="1F127A"/>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Why do Bats Migrate?</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 name="Content Placeholder 2">
            <a:extLst>
              <a:ext uri="{FF2B5EF4-FFF2-40B4-BE49-F238E27FC236}">
                <a16:creationId xmlns:a16="http://schemas.microsoft.com/office/drawing/2014/main" id="{13B1210F-163B-F7A4-D7C8-74CC7E0A7AB0}"/>
              </a:ext>
            </a:extLst>
          </p:cNvPr>
          <p:cNvSpPr txBox="1">
            <a:spLocks/>
          </p:cNvSpPr>
          <p:nvPr/>
        </p:nvSpPr>
        <p:spPr>
          <a:xfrm>
            <a:off x="371120" y="6096000"/>
            <a:ext cx="5953479" cy="422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rgbClr val="21A6B5"/>
                </a:solidFill>
                <a:latin typeface="Arial" panose="020B0604020202020204" pitchFamily="34" charset="0"/>
                <a:cs typeface="Arial" panose="020B0604020202020204" pitchFamily="34" charset="0"/>
              </a:rPr>
              <a:t>June 2020</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Hibernate or Migrate – Bats (US National Park Service)</a:t>
            </a:r>
          </a:p>
          <a:p>
            <a:pPr marL="0" indent="0">
              <a:lnSpc>
                <a:spcPct val="100000"/>
              </a:lnSpc>
              <a:buNone/>
            </a:pPr>
            <a:endParaRPr lang="en-US" sz="1000" b="1" dirty="0">
              <a:solidFill>
                <a:srgbClr val="21A6B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0474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bat flying over a flower&#10;&#10;Description automatically generated">
            <a:extLst>
              <a:ext uri="{FF2B5EF4-FFF2-40B4-BE49-F238E27FC236}">
                <a16:creationId xmlns:a16="http://schemas.microsoft.com/office/drawing/2014/main" id="{F71EFBAF-83C9-E803-A8FA-569B4D85CDD3}"/>
              </a:ext>
            </a:extLst>
          </p:cNvPr>
          <p:cNvPicPr>
            <a:picLocks noChangeAspect="1"/>
          </p:cNvPicPr>
          <p:nvPr/>
        </p:nvPicPr>
        <p:blipFill rotWithShape="1">
          <a:blip r:embed="rId2"/>
          <a:srcRect t="15834" b="9166"/>
          <a:stretch/>
        </p:blipFill>
        <p:spPr>
          <a:xfrm>
            <a:off x="6095998" y="0"/>
            <a:ext cx="6096002" cy="6858000"/>
          </a:xfrm>
          <a:prstGeom prst="rect">
            <a:avLst/>
          </a:prstGeom>
        </p:spPr>
      </p:pic>
      <p:sp>
        <p:nvSpPr>
          <p:cNvPr id="3" name="Text Placeholder 2">
            <a:extLst>
              <a:ext uri="{FF2B5EF4-FFF2-40B4-BE49-F238E27FC236}">
                <a16:creationId xmlns:a16="http://schemas.microsoft.com/office/drawing/2014/main" id="{04DEB0C0-EAF6-B99B-04A6-5E19899D68DC}"/>
              </a:ext>
            </a:extLst>
          </p:cNvPr>
          <p:cNvSpPr>
            <a:spLocks noGrp="1"/>
          </p:cNvSpPr>
          <p:nvPr>
            <p:ph type="body" sz="quarter" idx="12"/>
          </p:nvPr>
        </p:nvSpPr>
        <p:spPr>
          <a:xfrm>
            <a:off x="315914" y="1066800"/>
            <a:ext cx="5399088" cy="3440206"/>
          </a:xfrm>
        </p:spPr>
        <p:txBody>
          <a:bodyPr/>
          <a:lstStyle/>
          <a:p>
            <a:r>
              <a:rPr lang="en-US" dirty="0">
                <a:latin typeface="Arial" panose="020B0604020202020204" pitchFamily="34" charset="0"/>
                <a:cs typeface="Arial" panose="020B0604020202020204" pitchFamily="34" charset="0"/>
              </a:rPr>
              <a:t>There are many species of bats that eat fruit. Some bats are like the hummingbirds of the night, drinking nectar from plants and pollinating the flowers in the process. </a:t>
            </a:r>
          </a:p>
          <a:p>
            <a:endParaRPr lang="en-US" dirty="0">
              <a:latin typeface="Arial" panose="020B0604020202020204" pitchFamily="34" charset="0"/>
              <a:cs typeface="Arial" panose="020B0604020202020204" pitchFamily="34" charset="0"/>
            </a:endParaRPr>
          </a:p>
        </p:txBody>
      </p:sp>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Migrating for Food</a:t>
            </a:r>
          </a:p>
        </p:txBody>
      </p:sp>
      <p:sp>
        <p:nvSpPr>
          <p:cNvPr id="9" name="Content Placeholder 2">
            <a:extLst>
              <a:ext uri="{FF2B5EF4-FFF2-40B4-BE49-F238E27FC236}">
                <a16:creationId xmlns:a16="http://schemas.microsoft.com/office/drawing/2014/main" id="{80CCC272-FFDA-8B2C-880F-E52620BC094D}"/>
              </a:ext>
            </a:extLst>
          </p:cNvPr>
          <p:cNvSpPr txBox="1">
            <a:spLocks/>
          </p:cNvSpPr>
          <p:nvPr/>
        </p:nvSpPr>
        <p:spPr>
          <a:xfrm>
            <a:off x="6269961"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rgbClr val="21A6B5"/>
                </a:solidFill>
                <a:latin typeface="Arial" panose="020B0604020202020204" pitchFamily="34" charset="0"/>
                <a:cs typeface="Arial" panose="020B0604020202020204" pitchFamily="34" charset="0"/>
              </a:rPr>
              <a:t>Lesser Long-nosed Bat</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Bruce D. </a:t>
            </a:r>
            <a:r>
              <a:rPr lang="en-US" sz="1000" b="1" dirty="0" err="1">
                <a:solidFill>
                  <a:srgbClr val="21A6B5"/>
                </a:solidFill>
                <a:latin typeface="Arial" panose="020B0604020202020204" pitchFamily="34" charset="0"/>
                <a:cs typeface="Arial" panose="020B0604020202020204" pitchFamily="34" charset="0"/>
              </a:rPr>
              <a:t>Taubert</a:t>
            </a:r>
            <a:endParaRPr lang="en-US" sz="1000" b="1" dirty="0">
              <a:solidFill>
                <a:srgbClr val="21A6B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228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white surface&#10;&#10;Description automatically generated">
            <a:extLst>
              <a:ext uri="{FF2B5EF4-FFF2-40B4-BE49-F238E27FC236}">
                <a16:creationId xmlns:a16="http://schemas.microsoft.com/office/drawing/2014/main" id="{28714DC3-4DFD-F34E-42D2-C6A09B06667E}"/>
              </a:ext>
            </a:extLst>
          </p:cNvPr>
          <p:cNvPicPr>
            <a:picLocks noChangeAspect="1"/>
          </p:cNvPicPr>
          <p:nvPr/>
        </p:nvPicPr>
        <p:blipFill>
          <a:blip r:embed="rId3">
            <a:alphaModFix amt="85000"/>
          </a:blip>
          <a:stretch>
            <a:fillRect/>
          </a:stretch>
        </p:blipFill>
        <p:spPr>
          <a:xfrm>
            <a:off x="0" y="9913"/>
            <a:ext cx="12192000"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2133600"/>
            <a:ext cx="7227887" cy="3063240"/>
          </a:xfrm>
        </p:spPr>
        <p:txBody>
          <a:bodyPr/>
          <a:lstStyle/>
          <a:p>
            <a:pPr>
              <a:spcBef>
                <a:spcPts val="2200"/>
              </a:spcBef>
            </a:pPr>
            <a:r>
              <a:rPr lang="en-US" dirty="0">
                <a:latin typeface="Arial" panose="020B0604020202020204" pitchFamily="34" charset="0"/>
                <a:cs typeface="Arial" panose="020B0604020202020204" pitchFamily="34" charset="0"/>
              </a:rPr>
              <a:t>Many bats migrate to hibernate</a:t>
            </a:r>
          </a:p>
          <a:p>
            <a:pPr>
              <a:spcBef>
                <a:spcPts val="2200"/>
              </a:spcBef>
            </a:pPr>
            <a:r>
              <a:rPr lang="en-US" dirty="0">
                <a:solidFill>
                  <a:srgbClr val="1F127A"/>
                </a:solidFill>
                <a:latin typeface="Arial" panose="020B0604020202020204" pitchFamily="34" charset="0"/>
                <a:cs typeface="Arial" panose="020B0604020202020204" pitchFamily="34" charset="0"/>
              </a:rPr>
              <a:t>Bats choose places like caves, mines, rock crevices, and other structures with ideal temperature and humidity for hibernation. Places where bats hibernate are called hibernacula. Not all Bats Hibernate.</a:t>
            </a:r>
          </a:p>
          <a:p>
            <a:pPr>
              <a:spcBef>
                <a:spcPts val="2200"/>
              </a:spcBef>
            </a:pPr>
            <a:endParaRPr lang="en-US" dirty="0">
              <a:solidFill>
                <a:srgbClr val="1F127A"/>
              </a:solidFill>
              <a:latin typeface="Arial" panose="020B0604020202020204" pitchFamily="34" charset="0"/>
              <a:cs typeface="Arial" panose="020B0604020202020204" pitchFamily="34" charset="0"/>
            </a:endParaRPr>
          </a:p>
          <a:p>
            <a:pPr>
              <a:spcBef>
                <a:spcPts val="2200"/>
              </a:spcBef>
            </a:pPr>
            <a:endParaRPr lang="en-US" dirty="0">
              <a:solidFill>
                <a:srgbClr val="1F127A"/>
              </a:solidFill>
              <a:latin typeface="Arial" panose="020B0604020202020204" pitchFamily="34" charset="0"/>
              <a:cs typeface="Arial" panose="020B0604020202020204" pitchFamily="34" charset="0"/>
            </a:endParaRPr>
          </a:p>
          <a:p>
            <a:pPr>
              <a:spcBef>
                <a:spcPts val="2200"/>
              </a:spcBef>
            </a:pPr>
            <a:endParaRPr lang="en-US" dirty="0">
              <a:solidFill>
                <a:srgbClr val="1F127A"/>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Why do Bats Migrate?</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 name="Content Placeholder 2">
            <a:extLst>
              <a:ext uri="{FF2B5EF4-FFF2-40B4-BE49-F238E27FC236}">
                <a16:creationId xmlns:a16="http://schemas.microsoft.com/office/drawing/2014/main" id="{13B1210F-163B-F7A4-D7C8-74CC7E0A7AB0}"/>
              </a:ext>
            </a:extLst>
          </p:cNvPr>
          <p:cNvSpPr txBox="1">
            <a:spLocks/>
          </p:cNvSpPr>
          <p:nvPr/>
        </p:nvSpPr>
        <p:spPr>
          <a:xfrm>
            <a:off x="371120" y="6096000"/>
            <a:ext cx="5953479" cy="422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rgbClr val="21A6B5"/>
                </a:solidFill>
                <a:latin typeface="Arial" panose="020B0604020202020204" pitchFamily="34" charset="0"/>
                <a:cs typeface="Arial" panose="020B0604020202020204" pitchFamily="34" charset="0"/>
              </a:rPr>
              <a:t>June 2020</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Hibernate or Migrate – Bats (US National Park Service)</a:t>
            </a:r>
          </a:p>
          <a:p>
            <a:pPr marL="0" indent="0">
              <a:lnSpc>
                <a:spcPct val="100000"/>
              </a:lnSpc>
              <a:buNone/>
            </a:pPr>
            <a:endParaRPr lang="en-US" sz="1000" b="1" dirty="0">
              <a:solidFill>
                <a:srgbClr val="21A6B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5083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4DEB0C0-EAF6-B99B-04A6-5E19899D68DC}"/>
              </a:ext>
            </a:extLst>
          </p:cNvPr>
          <p:cNvSpPr>
            <a:spLocks noGrp="1"/>
          </p:cNvSpPr>
          <p:nvPr>
            <p:ph type="body" sz="quarter" idx="12"/>
          </p:nvPr>
        </p:nvSpPr>
        <p:spPr>
          <a:xfrm>
            <a:off x="315914" y="1066800"/>
            <a:ext cx="5399088" cy="3440206"/>
          </a:xfrm>
        </p:spPr>
        <p:txBody>
          <a:bodyPr/>
          <a:lstStyle/>
          <a:p>
            <a:r>
              <a:rPr lang="en-US" dirty="0">
                <a:latin typeface="Arial" panose="020B0604020202020204" pitchFamily="34" charset="0"/>
                <a:cs typeface="Arial" panose="020B0604020202020204" pitchFamily="34" charset="0"/>
              </a:rPr>
              <a:t>Some species, such as this little brown bat, may hibernate for more than six months waiting for the return of insects in the spring.</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Migrating to Hibernate</a:t>
            </a:r>
          </a:p>
        </p:txBody>
      </p:sp>
      <p:pic>
        <p:nvPicPr>
          <p:cNvPr id="4" name="Picture 3" descr="A bat flying next to a moth&#10;&#10;Description automatically generated">
            <a:extLst>
              <a:ext uri="{FF2B5EF4-FFF2-40B4-BE49-F238E27FC236}">
                <a16:creationId xmlns:a16="http://schemas.microsoft.com/office/drawing/2014/main" id="{4790369B-FC2A-719A-69EC-BB17DFED2497}"/>
              </a:ext>
            </a:extLst>
          </p:cNvPr>
          <p:cNvPicPr>
            <a:picLocks noChangeAspect="1"/>
          </p:cNvPicPr>
          <p:nvPr/>
        </p:nvPicPr>
        <p:blipFill rotWithShape="1">
          <a:blip r:embed="rId2"/>
          <a:srcRect l="17258" r="19983"/>
          <a:stretch/>
        </p:blipFill>
        <p:spPr>
          <a:xfrm>
            <a:off x="6096000" y="0"/>
            <a:ext cx="6096002" cy="6858000"/>
          </a:xfrm>
          <a:prstGeom prst="rect">
            <a:avLst/>
          </a:prstGeom>
        </p:spPr>
      </p:pic>
      <p:sp>
        <p:nvSpPr>
          <p:cNvPr id="5" name="Content Placeholder 2">
            <a:extLst>
              <a:ext uri="{FF2B5EF4-FFF2-40B4-BE49-F238E27FC236}">
                <a16:creationId xmlns:a16="http://schemas.microsoft.com/office/drawing/2014/main" id="{8591BE60-A478-A613-EFA9-53847C559891}"/>
              </a:ext>
            </a:extLst>
          </p:cNvPr>
          <p:cNvSpPr txBox="1">
            <a:spLocks/>
          </p:cNvSpPr>
          <p:nvPr/>
        </p:nvSpPr>
        <p:spPr>
          <a:xfrm>
            <a:off x="6269961"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b="1" dirty="0">
                <a:solidFill>
                  <a:srgbClr val="21A6B5"/>
                </a:solidFill>
                <a:latin typeface="Arial" panose="020B0604020202020204" pitchFamily="34" charset="0"/>
                <a:cs typeface="Arial" panose="020B0604020202020204" pitchFamily="34" charset="0"/>
              </a:rPr>
              <a:t>Little Brown Bat</a:t>
            </a: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Michael Durham</a:t>
            </a:r>
          </a:p>
        </p:txBody>
      </p:sp>
    </p:spTree>
    <p:extLst>
      <p:ext uri="{BB962C8B-B14F-4D97-AF65-F5344CB8AC3E}">
        <p14:creationId xmlns:p14="http://schemas.microsoft.com/office/powerpoint/2010/main" val="1886011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white surface&#10;&#10;Description automatically generated">
            <a:extLst>
              <a:ext uri="{FF2B5EF4-FFF2-40B4-BE49-F238E27FC236}">
                <a16:creationId xmlns:a16="http://schemas.microsoft.com/office/drawing/2014/main" id="{28714DC3-4DFD-F34E-42D2-C6A09B06667E}"/>
              </a:ext>
            </a:extLst>
          </p:cNvPr>
          <p:cNvPicPr>
            <a:picLocks noChangeAspect="1"/>
          </p:cNvPicPr>
          <p:nvPr/>
        </p:nvPicPr>
        <p:blipFill>
          <a:blip r:embed="rId3">
            <a:alphaModFix amt="85000"/>
          </a:blip>
          <a:stretch>
            <a:fillRect/>
          </a:stretch>
        </p:blipFill>
        <p:spPr>
          <a:xfrm>
            <a:off x="0" y="0"/>
            <a:ext cx="12192000" cy="6858000"/>
          </a:xfrm>
          <a:prstGeom prst="rect">
            <a:avLst/>
          </a:prstGeom>
        </p:spPr>
      </p:pic>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Bats that Hibernate</a:t>
            </a:r>
          </a:p>
        </p:txBody>
      </p:sp>
      <p:sp>
        <p:nvSpPr>
          <p:cNvPr id="11" name="Rectangle 10">
            <a:extLst>
              <a:ext uri="{FF2B5EF4-FFF2-40B4-BE49-F238E27FC236}">
                <a16:creationId xmlns:a16="http://schemas.microsoft.com/office/drawing/2014/main" id="{D88E9F3E-9BBD-8683-96F9-8BF480B5A611}"/>
              </a:ext>
            </a:extLst>
          </p:cNvPr>
          <p:cNvSpPr/>
          <p:nvPr/>
        </p:nvSpPr>
        <p:spPr>
          <a:xfrm>
            <a:off x="6347750" y="1600200"/>
            <a:ext cx="5082250" cy="4343387"/>
          </a:xfrm>
          <a:prstGeom prst="rect">
            <a:avLst/>
          </a:prstGeom>
          <a:solidFill>
            <a:srgbClr val="21A6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30ED2C2-E0A1-AC1F-79BE-CC158919CC26}"/>
              </a:ext>
            </a:extLst>
          </p:cNvPr>
          <p:cNvSpPr/>
          <p:nvPr/>
        </p:nvSpPr>
        <p:spPr>
          <a:xfrm>
            <a:off x="697375" y="1600201"/>
            <a:ext cx="5082251" cy="4343400"/>
          </a:xfrm>
          <a:prstGeom prst="rect">
            <a:avLst/>
          </a:prstGeom>
          <a:solidFill>
            <a:srgbClr val="1F12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9" name="Text Placeholder 13">
            <a:extLst>
              <a:ext uri="{FF2B5EF4-FFF2-40B4-BE49-F238E27FC236}">
                <a16:creationId xmlns:a16="http://schemas.microsoft.com/office/drawing/2014/main" id="{57DA6862-9FAD-D69A-3226-7DB3BB4FC5B3}"/>
              </a:ext>
            </a:extLst>
          </p:cNvPr>
          <p:cNvSpPr txBox="1">
            <a:spLocks/>
          </p:cNvSpPr>
          <p:nvPr/>
        </p:nvSpPr>
        <p:spPr>
          <a:xfrm>
            <a:off x="6705600" y="2438401"/>
            <a:ext cx="4193239" cy="26670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4"/>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dirty="0">
                <a:solidFill>
                  <a:schemeClr val="bg1"/>
                </a:solidFill>
                <a:latin typeface="Arial" panose="020B0604020202020204" pitchFamily="34" charset="0"/>
                <a:cs typeface="Arial" panose="020B0604020202020204" pitchFamily="34" charset="0"/>
              </a:rPr>
              <a:t>Bats may enter a state of inactivity for just a few hours to save energy or they can remain this way for up to a month while hibernating.</a:t>
            </a:r>
          </a:p>
          <a:p>
            <a:pPr>
              <a:lnSpc>
                <a:spcPct val="100000"/>
              </a:lnSpc>
            </a:pPr>
            <a:r>
              <a:rPr lang="en-US" dirty="0">
                <a:solidFill>
                  <a:schemeClr val="bg1"/>
                </a:solidFill>
                <a:latin typeface="Arial" panose="020B0604020202020204" pitchFamily="34" charset="0"/>
                <a:cs typeface="Arial" panose="020B0604020202020204" pitchFamily="34" charset="0"/>
              </a:rPr>
              <a:t>Some species may hibernate for more than six months waiting for the return of insects in the spring. It is all about seeking the nourishment their small bodies need to survive. </a:t>
            </a:r>
          </a:p>
          <a:p>
            <a:endParaRPr lang="en-US" dirty="0">
              <a:solidFill>
                <a:schemeClr val="bg1"/>
              </a:solidFill>
              <a:latin typeface="Arial" panose="020B0604020202020204" pitchFamily="34" charset="0"/>
              <a:cs typeface="Arial" panose="020B0604020202020204" pitchFamily="34" charset="0"/>
            </a:endParaRPr>
          </a:p>
        </p:txBody>
      </p:sp>
      <p:sp>
        <p:nvSpPr>
          <p:cNvPr id="2" name="Text Placeholder 13">
            <a:extLst>
              <a:ext uri="{FF2B5EF4-FFF2-40B4-BE49-F238E27FC236}">
                <a16:creationId xmlns:a16="http://schemas.microsoft.com/office/drawing/2014/main" id="{C985796F-3EE4-E0A0-FA18-88F57AF5C3D1}"/>
              </a:ext>
            </a:extLst>
          </p:cNvPr>
          <p:cNvSpPr txBox="1">
            <a:spLocks/>
          </p:cNvSpPr>
          <p:nvPr/>
        </p:nvSpPr>
        <p:spPr>
          <a:xfrm>
            <a:off x="1092496" y="1981201"/>
            <a:ext cx="4193239" cy="26670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4"/>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dirty="0">
                <a:solidFill>
                  <a:schemeClr val="bg1"/>
                </a:solidFill>
                <a:latin typeface="Arial" panose="020B0604020202020204" pitchFamily="34" charset="0"/>
                <a:cs typeface="Arial" panose="020B0604020202020204" pitchFamily="34" charset="0"/>
              </a:rPr>
              <a:t>Hibernation involves an extreme reduction in heart rate and respiratory rate that allows a bat to survive long periods of time without food. A bat's heart rate drops from 200-300 beats per minute to 10 beats per minute. </a:t>
            </a:r>
          </a:p>
          <a:p>
            <a:pPr>
              <a:lnSpc>
                <a:spcPct val="100000"/>
              </a:lnSpc>
            </a:pPr>
            <a:r>
              <a:rPr lang="en-US" dirty="0">
                <a:solidFill>
                  <a:schemeClr val="bg1"/>
                </a:solidFill>
                <a:latin typeface="Arial" panose="020B0604020202020204" pitchFamily="34" charset="0"/>
                <a:cs typeface="Arial" panose="020B0604020202020204" pitchFamily="34" charset="0"/>
              </a:rPr>
              <a:t>The bat's body temperature can also drop to near freezing, depending on the temperature of the bat's surroundings. Other bodily functions also slow down, which reduces their energy costs by about 98%. </a:t>
            </a:r>
          </a:p>
          <a:p>
            <a:pPr>
              <a:lnSpc>
                <a:spcPct val="100000"/>
              </a:lnSpc>
            </a:pPr>
            <a:endParaRPr lang="en-US" dirty="0">
              <a:solidFill>
                <a:schemeClr val="bg1"/>
              </a:solidFill>
              <a:latin typeface="Arial" panose="020B0604020202020204" pitchFamily="34" charset="0"/>
              <a:cs typeface="Arial" panose="020B0604020202020204" pitchFamily="34" charset="0"/>
            </a:endParaRPr>
          </a:p>
          <a:p>
            <a:pPr>
              <a:lnSpc>
                <a:spcPct val="100000"/>
              </a:lnSpc>
            </a:pPr>
            <a:endParaRPr lang="en-US" dirty="0">
              <a:solidFill>
                <a:schemeClr val="bg1"/>
              </a:solidFill>
              <a:latin typeface="Arial" panose="020B0604020202020204" pitchFamily="34" charset="0"/>
              <a:cs typeface="Arial" panose="020B0604020202020204" pitchFamily="34" charset="0"/>
            </a:endParaRPr>
          </a:p>
          <a:p>
            <a:pPr>
              <a:lnSpc>
                <a:spcPct val="100000"/>
              </a:lnSpc>
            </a:pP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3920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9FC2A3-1366-CB01-3D72-BB0689FB470E}"/>
              </a:ext>
            </a:extLst>
          </p:cNvPr>
          <p:cNvPicPr>
            <a:picLocks noChangeAspect="1"/>
          </p:cNvPicPr>
          <p:nvPr/>
        </p:nvPicPr>
        <p:blipFill rotWithShape="1">
          <a:blip r:embed="rId3"/>
          <a:srcRect l="3309" r="37352"/>
          <a:stretch/>
        </p:blipFill>
        <p:spPr>
          <a:xfrm>
            <a:off x="6096000" y="7398"/>
            <a:ext cx="6097480" cy="68543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Bat Colonies</a:t>
            </a:r>
          </a:p>
        </p:txBody>
      </p:sp>
      <p:sp>
        <p:nvSpPr>
          <p:cNvPr id="4" name="Text Placeholder 13">
            <a:extLst>
              <a:ext uri="{FF2B5EF4-FFF2-40B4-BE49-F238E27FC236}">
                <a16:creationId xmlns:a16="http://schemas.microsoft.com/office/drawing/2014/main" id="{913FC409-85E8-D1B2-F97C-BD13F6DB6A40}"/>
              </a:ext>
            </a:extLst>
          </p:cNvPr>
          <p:cNvSpPr txBox="1">
            <a:spLocks/>
          </p:cNvSpPr>
          <p:nvPr/>
        </p:nvSpPr>
        <p:spPr>
          <a:xfrm>
            <a:off x="-152400" y="1132802"/>
            <a:ext cx="5867402" cy="412499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4"/>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500"/>
              </a:spcBef>
            </a:pPr>
            <a:r>
              <a:rPr lang="en-US" dirty="0">
                <a:latin typeface="Arial" panose="020B0604020202020204" pitchFamily="34" charset="0"/>
                <a:cs typeface="Arial" panose="020B0604020202020204" pitchFamily="34" charset="0"/>
              </a:rPr>
              <a:t>The largest urban colony of bats in the U.S. lives under Austin, Texas' Congress Avenue Bridge during the summer. The Congress Avenue Bridge becomes a temporary home to more than 1.5 million Brazilian free-tailed bats. This colony migrates to Queretaro which is over 800 miles away.</a:t>
            </a:r>
          </a:p>
          <a:p>
            <a:pPr lvl="1">
              <a:lnSpc>
                <a:spcPct val="100000"/>
              </a:lnSpc>
              <a:spcBef>
                <a:spcPts val="1500"/>
              </a:spcBef>
            </a:pPr>
            <a:r>
              <a:rPr lang="en-US" dirty="0">
                <a:latin typeface="Arial" panose="020B0604020202020204" pitchFamily="34" charset="0"/>
                <a:cs typeface="Arial" panose="020B0604020202020204" pitchFamily="34" charset="0"/>
              </a:rPr>
              <a:t>Located less than 20 miles from downtown San Antonio, Texas, Bracken Cave Preserve is the largest bat colony in the world. This cave is home to over 20 million Mexican free-tailed bats. They migrate to Mexico as well, traveling over 850 miles.</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1">
              <a:lnSpc>
                <a:spcPct val="100000"/>
              </a:lnSpc>
            </a:pPr>
            <a:endParaRPr lang="en-US" dirty="0">
              <a:latin typeface="Arial" panose="020B0604020202020204" pitchFamily="34" charset="0"/>
              <a:cs typeface="Arial" panose="020B0604020202020204" pitchFamily="34" charset="0"/>
            </a:endParaRPr>
          </a:p>
          <a:p>
            <a:pPr marL="457200" lvl="1" indent="0">
              <a:lnSpc>
                <a:spcPct val="100000"/>
              </a:lnSpc>
              <a:buNone/>
            </a:pPr>
            <a:br>
              <a:rPr lang="en-US" sz="1000" dirty="0">
                <a:latin typeface="Arial" panose="020B0604020202020204" pitchFamily="34" charset="0"/>
                <a:cs typeface="Arial" panose="020B0604020202020204" pitchFamily="34" charset="0"/>
              </a:rPr>
            </a:br>
            <a:endParaRPr lang="en-US" sz="1000" dirty="0">
              <a:latin typeface="Arial" panose="020B0604020202020204" pitchFamily="34" charset="0"/>
              <a:cs typeface="Arial" panose="020B0604020202020204" pitchFamily="34" charset="0"/>
            </a:endParaRPr>
          </a:p>
          <a:p>
            <a:pPr>
              <a:lnSpc>
                <a:spcPct val="160000"/>
              </a:lnSpc>
            </a:pPr>
            <a:endParaRPr lang="en-US" dirty="0">
              <a:latin typeface="Arial" panose="020B0604020202020204" pitchFamily="34" charset="0"/>
              <a:cs typeface="Arial" panose="020B0604020202020204" pitchFamily="34" charset="0"/>
            </a:endParaRPr>
          </a:p>
          <a:p>
            <a:pPr>
              <a:lnSpc>
                <a:spcPct val="160000"/>
              </a:lnSpc>
            </a:pPr>
            <a:endParaRPr lang="en-US" dirty="0">
              <a:latin typeface="Arial" panose="020B0604020202020204" pitchFamily="34" charset="0"/>
              <a:cs typeface="Arial" panose="020B0604020202020204" pitchFamily="34" charset="0"/>
            </a:endParaRPr>
          </a:p>
          <a:p>
            <a:pPr>
              <a:lnSpc>
                <a:spcPct val="160000"/>
              </a:lnSpc>
            </a:pPr>
            <a:endParaRPr lang="en-US" dirty="0">
              <a:latin typeface="Arial" panose="020B0604020202020204" pitchFamily="34" charset="0"/>
              <a:cs typeface="Arial" panose="020B0604020202020204" pitchFamily="34" charset="0"/>
            </a:endParaRPr>
          </a:p>
          <a:p>
            <a:pPr>
              <a:lnSpc>
                <a:spcPct val="160000"/>
              </a:lnSpc>
            </a:pPr>
            <a:endParaRPr lang="en-US" dirty="0">
              <a:latin typeface="Arial" panose="020B0604020202020204" pitchFamily="34" charset="0"/>
              <a:cs typeface="Arial" panose="020B0604020202020204" pitchFamily="34" charset="0"/>
            </a:endParaRPr>
          </a:p>
          <a:p>
            <a:pPr>
              <a:lnSpc>
                <a:spcPct val="160000"/>
              </a:lnSpc>
            </a:pPr>
            <a:endParaRPr lang="en-US" dirty="0">
              <a:latin typeface="Arial" panose="020B0604020202020204" pitchFamily="34" charset="0"/>
              <a:cs typeface="Arial" panose="020B0604020202020204" pitchFamily="34" charset="0"/>
            </a:endParaRPr>
          </a:p>
        </p:txBody>
      </p:sp>
      <p:sp>
        <p:nvSpPr>
          <p:cNvPr id="12" name="Content Placeholder 2">
            <a:extLst>
              <a:ext uri="{FF2B5EF4-FFF2-40B4-BE49-F238E27FC236}">
                <a16:creationId xmlns:a16="http://schemas.microsoft.com/office/drawing/2014/main" id="{BC4AE79F-CF75-F28B-3EBE-F0477374679B}"/>
              </a:ext>
            </a:extLst>
          </p:cNvPr>
          <p:cNvSpPr txBox="1">
            <a:spLocks/>
          </p:cNvSpPr>
          <p:nvPr/>
        </p:nvSpPr>
        <p:spPr>
          <a:xfrm>
            <a:off x="64770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br>
              <a:rPr lang="en-US" sz="1000" b="1" dirty="0">
                <a:solidFill>
                  <a:srgbClr val="21A6B5"/>
                </a:solidFill>
                <a:latin typeface="Arial" panose="020B0604020202020204" pitchFamily="34" charset="0"/>
                <a:cs typeface="Arial" panose="020B0604020202020204" pitchFamily="34" charset="0"/>
              </a:rPr>
            </a:br>
            <a:r>
              <a:rPr lang="en-US" sz="1000" b="1" dirty="0">
                <a:solidFill>
                  <a:srgbClr val="21A6B5"/>
                </a:solidFill>
                <a:latin typeface="Arial" panose="020B0604020202020204" pitchFamily="34" charset="0"/>
                <a:cs typeface="Arial" panose="020B0604020202020204" pitchFamily="34" charset="0"/>
              </a:rPr>
              <a:t>© Amanda </a:t>
            </a:r>
            <a:r>
              <a:rPr lang="en-US" sz="1000" b="1" dirty="0" err="1">
                <a:solidFill>
                  <a:srgbClr val="21A6B5"/>
                </a:solidFill>
                <a:latin typeface="Arial" panose="020B0604020202020204" pitchFamily="34" charset="0"/>
                <a:cs typeface="Arial" panose="020B0604020202020204" pitchFamily="34" charset="0"/>
              </a:rPr>
              <a:t>Stronza</a:t>
            </a:r>
            <a:endParaRPr lang="en-US" sz="1000" b="1" dirty="0">
              <a:solidFill>
                <a:srgbClr val="21A6B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8873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Grp="1" noRot="1" noChangeAspect="1" noMove="1" noResize="1" noEditPoints="1" noAdjustHandles="1" noChangeArrowheads="1" noChangeShapeType="1" noCrop="1"/>
          </p:cNvPicPr>
          <p:nvPr/>
        </p:nvPicPr>
        <p:blipFill rotWithShape="1">
          <a:blip r:embed="rId3"/>
          <a:srcRect t="3814" b="11441"/>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2133600"/>
            <a:ext cx="7227887" cy="3063240"/>
          </a:xfrm>
        </p:spPr>
        <p:txBody>
          <a:bodyPr/>
          <a:lstStyle/>
          <a:p>
            <a:pPr>
              <a:spcBef>
                <a:spcPts val="2200"/>
              </a:spcBef>
            </a:pPr>
            <a:r>
              <a:rPr lang="en-US" dirty="0">
                <a:solidFill>
                  <a:srgbClr val="1F127A"/>
                </a:solidFill>
                <a:latin typeface="Arial" panose="020B0604020202020204" pitchFamily="34" charset="0"/>
                <a:cs typeface="Arial" panose="020B0604020202020204" pitchFamily="34" charset="0"/>
              </a:rPr>
              <a:t>Study the Bat Migration Map Handout and use it to complete the Response Sheet.</a:t>
            </a:r>
          </a:p>
          <a:p>
            <a:pPr>
              <a:spcBef>
                <a:spcPts val="2200"/>
              </a:spcBef>
            </a:pPr>
            <a:r>
              <a:rPr lang="en-US" dirty="0">
                <a:solidFill>
                  <a:srgbClr val="1F127A"/>
                </a:solidFill>
                <a:latin typeface="Arial" panose="020B0604020202020204" pitchFamily="34" charset="0"/>
                <a:cs typeface="Arial" panose="020B0604020202020204" pitchFamily="34" charset="0"/>
              </a:rPr>
              <a:t>In addition, write three key points you have learned about bats and migration. </a:t>
            </a:r>
          </a:p>
          <a:p>
            <a:pPr>
              <a:spcBef>
                <a:spcPts val="2200"/>
              </a:spcBef>
            </a:pPr>
            <a:endParaRPr lang="en-US" dirty="0">
              <a:solidFill>
                <a:srgbClr val="1F127A"/>
              </a:solidFill>
              <a:latin typeface="Arial" panose="020B0604020202020204" pitchFamily="34" charset="0"/>
              <a:cs typeface="Arial" panose="020B0604020202020204" pitchFamily="34" charset="0"/>
            </a:endParaRPr>
          </a:p>
          <a:p>
            <a:pPr>
              <a:spcBef>
                <a:spcPts val="2200"/>
              </a:spcBef>
            </a:pPr>
            <a:endParaRPr lang="en-US" dirty="0">
              <a:solidFill>
                <a:srgbClr val="1F127A"/>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a:lstStyle/>
          <a:p>
            <a:r>
              <a:rPr lang="en-US" dirty="0">
                <a:latin typeface="Arial" panose="020B0604020202020204" pitchFamily="34" charset="0"/>
                <a:cs typeface="Arial" panose="020B0604020202020204" pitchFamily="34" charset="0"/>
              </a:rPr>
              <a:t>Next …</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71227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6267</TotalTime>
  <Words>621</Words>
  <Application>Microsoft Macintosh PowerPoint</Application>
  <PresentationFormat>Widescreen</PresentationFormat>
  <Paragraphs>54</Paragraphs>
  <Slides>10</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ITC Avant Garde Pro Md</vt:lpstr>
      <vt:lpstr>Foundry Gridnik ExtraBold</vt:lpstr>
      <vt:lpstr>Calibri</vt:lpstr>
      <vt:lpstr>ITC Avant Garde Pro Bk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RISING UP  TO END BAT EXTINCTIONS WORLDWIDE </dc:title>
  <dc:creator>Tiffany Liller</dc:creator>
  <cp:lastModifiedBy>Elizabeth Moran</cp:lastModifiedBy>
  <cp:revision>78</cp:revision>
  <dcterms:created xsi:type="dcterms:W3CDTF">2020-01-05T21:24:49Z</dcterms:created>
  <dcterms:modified xsi:type="dcterms:W3CDTF">2024-05-22T19:31:48Z</dcterms:modified>
</cp:coreProperties>
</file>